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1381" r:id="rId5"/>
    <p:sldId id="1380" r:id="rId6"/>
    <p:sldId id="259" r:id="rId7"/>
    <p:sldId id="1337" r:id="rId8"/>
    <p:sldId id="1382" r:id="rId9"/>
    <p:sldId id="1347" r:id="rId10"/>
    <p:sldId id="417" r:id="rId11"/>
    <p:sldId id="1319" r:id="rId12"/>
    <p:sldId id="1351" r:id="rId13"/>
    <p:sldId id="1377" r:id="rId14"/>
    <p:sldId id="1379" r:id="rId15"/>
    <p:sldId id="1384" r:id="rId16"/>
    <p:sldId id="383" r:id="rId17"/>
    <p:sldId id="415" r:id="rId18"/>
    <p:sldId id="439" r:id="rId19"/>
    <p:sldId id="1350" r:id="rId20"/>
    <p:sldId id="359" r:id="rId21"/>
    <p:sldId id="803" r:id="rId22"/>
    <p:sldId id="1365" r:id="rId23"/>
    <p:sldId id="1383" r:id="rId24"/>
    <p:sldId id="1386" r:id="rId25"/>
    <p:sldId id="13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764674"/>
    <a:srgbClr val="FFFFCC"/>
    <a:srgbClr val="FAF1D4"/>
    <a:srgbClr val="75757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27" autoAdjust="0"/>
  </p:normalViewPr>
  <p:slideViewPr>
    <p:cSldViewPr snapToGrid="0">
      <p:cViewPr varScale="1">
        <p:scale>
          <a:sx n="79" d="100"/>
          <a:sy n="79" d="100"/>
        </p:scale>
        <p:origin x="126" y="546"/>
      </p:cViewPr>
      <p:guideLst/>
    </p:cSldViewPr>
  </p:slideViewPr>
  <p:outlineViewPr>
    <p:cViewPr>
      <p:scale>
        <a:sx n="33" d="100"/>
        <a:sy n="33" d="100"/>
      </p:scale>
      <p:origin x="0" y="-41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8E553-AFF9-49F8-B4E1-8CBDEA833BC8}"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2BCED-D683-4CAC-80E6-C080310521BF}" type="slidenum">
              <a:rPr lang="en-US" smtClean="0"/>
              <a:t>‹#›</a:t>
            </a:fld>
            <a:endParaRPr lang="en-US"/>
          </a:p>
        </p:txBody>
      </p:sp>
    </p:spTree>
    <p:extLst>
      <p:ext uri="{BB962C8B-B14F-4D97-AF65-F5344CB8AC3E}">
        <p14:creationId xmlns:p14="http://schemas.microsoft.com/office/powerpoint/2010/main" val="291569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Outcomes from Legislation</a:t>
            </a:r>
          </a:p>
        </p:txBody>
      </p:sp>
      <p:sp>
        <p:nvSpPr>
          <p:cNvPr id="4" name="Slide Number Placeholder 3"/>
          <p:cNvSpPr>
            <a:spLocks noGrp="1"/>
          </p:cNvSpPr>
          <p:nvPr>
            <p:ph type="sldNum" sz="quarter" idx="5"/>
          </p:nvPr>
        </p:nvSpPr>
        <p:spPr/>
        <p:txBody>
          <a:bodyPr/>
          <a:lstStyle/>
          <a:p>
            <a:fld id="{4A3409D5-3883-A14C-A7BE-13C3276768B0}" type="slidenum">
              <a:rPr lang="en-US" smtClean="0"/>
              <a:t>2</a:t>
            </a:fld>
            <a:endParaRPr lang="en-US"/>
          </a:p>
        </p:txBody>
      </p:sp>
    </p:spTree>
    <p:extLst>
      <p:ext uri="{BB962C8B-B14F-4D97-AF65-F5344CB8AC3E}">
        <p14:creationId xmlns:p14="http://schemas.microsoft.com/office/powerpoint/2010/main" val="167663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each term- if ever terms are flagged once and other terms are refreshed every term. Organize if ever and once per term. </a:t>
            </a:r>
          </a:p>
        </p:txBody>
      </p:sp>
      <p:sp>
        <p:nvSpPr>
          <p:cNvPr id="4" name="Slide Number Placeholder 3"/>
          <p:cNvSpPr>
            <a:spLocks noGrp="1"/>
          </p:cNvSpPr>
          <p:nvPr>
            <p:ph type="sldNum" sz="quarter" idx="5"/>
          </p:nvPr>
        </p:nvSpPr>
        <p:spPr/>
        <p:txBody>
          <a:bodyPr/>
          <a:lstStyle/>
          <a:p>
            <a:fld id="{1588316C-8FAC-445F-9475-2B7C26FF4B14}" type="slidenum">
              <a:rPr lang="en-US" smtClean="0"/>
              <a:t>18</a:t>
            </a:fld>
            <a:endParaRPr lang="en-US"/>
          </a:p>
        </p:txBody>
      </p:sp>
    </p:spTree>
    <p:extLst>
      <p:ext uri="{BB962C8B-B14F-4D97-AF65-F5344CB8AC3E}">
        <p14:creationId xmlns:p14="http://schemas.microsoft.com/office/powerpoint/2010/main" val="114322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 DED link is live!!!</a:t>
            </a:r>
          </a:p>
        </p:txBody>
      </p:sp>
      <p:sp>
        <p:nvSpPr>
          <p:cNvPr id="4" name="Slide Number Placeholder 3"/>
          <p:cNvSpPr>
            <a:spLocks noGrp="1"/>
          </p:cNvSpPr>
          <p:nvPr>
            <p:ph type="sldNum" sz="quarter" idx="5"/>
          </p:nvPr>
        </p:nvSpPr>
        <p:spPr/>
        <p:txBody>
          <a:bodyPr/>
          <a:lstStyle/>
          <a:p>
            <a:fld id="{4A3409D5-3883-A14C-A7BE-13C3276768B0}" type="slidenum">
              <a:rPr lang="en-US" smtClean="0"/>
              <a:t>19</a:t>
            </a:fld>
            <a:endParaRPr lang="en-US"/>
          </a:p>
        </p:txBody>
      </p:sp>
    </p:spTree>
    <p:extLst>
      <p:ext uri="{BB962C8B-B14F-4D97-AF65-F5344CB8AC3E}">
        <p14:creationId xmlns:p14="http://schemas.microsoft.com/office/powerpoint/2010/main" val="2372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8316C-8FAC-445F-9475-2B7C26FF4B14}" type="slidenum">
              <a:rPr lang="en-US" smtClean="0"/>
              <a:t>21</a:t>
            </a:fld>
            <a:endParaRPr lang="en-US"/>
          </a:p>
        </p:txBody>
      </p:sp>
    </p:spTree>
    <p:extLst>
      <p:ext uri="{BB962C8B-B14F-4D97-AF65-F5344CB8AC3E}">
        <p14:creationId xmlns:p14="http://schemas.microsoft.com/office/powerpoint/2010/main" val="181293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8316C-8FAC-445F-9475-2B7C26FF4B14}" type="slidenum">
              <a:rPr lang="en-US" smtClean="0"/>
              <a:t>4</a:t>
            </a:fld>
            <a:endParaRPr lang="en-US"/>
          </a:p>
        </p:txBody>
      </p:sp>
    </p:spTree>
    <p:extLst>
      <p:ext uri="{BB962C8B-B14F-4D97-AF65-F5344CB8AC3E}">
        <p14:creationId xmlns:p14="http://schemas.microsoft.com/office/powerpoint/2010/main" val="50110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8316C-8FAC-445F-9475-2B7C26FF4B14}" type="slidenum">
              <a:rPr lang="en-US" smtClean="0"/>
              <a:t>5</a:t>
            </a:fld>
            <a:endParaRPr lang="en-US"/>
          </a:p>
        </p:txBody>
      </p:sp>
    </p:spTree>
    <p:extLst>
      <p:ext uri="{BB962C8B-B14F-4D97-AF65-F5344CB8AC3E}">
        <p14:creationId xmlns:p14="http://schemas.microsoft.com/office/powerpoint/2010/main" val="296780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closely aligned in some places and there are some places that the concepts do not translate. LB is going to be used as the source to document methodology for funding. </a:t>
            </a:r>
          </a:p>
          <a:p>
            <a:endParaRPr lang="en-US" dirty="0"/>
          </a:p>
        </p:txBody>
      </p:sp>
      <p:sp>
        <p:nvSpPr>
          <p:cNvPr id="4" name="Slide Number Placeholder 3"/>
          <p:cNvSpPr>
            <a:spLocks noGrp="1"/>
          </p:cNvSpPr>
          <p:nvPr>
            <p:ph type="sldNum" sz="quarter" idx="5"/>
          </p:nvPr>
        </p:nvSpPr>
        <p:spPr/>
        <p:txBody>
          <a:bodyPr/>
          <a:lstStyle/>
          <a:p>
            <a:fld id="{1588316C-8FAC-445F-9475-2B7C26FF4B14}" type="slidenum">
              <a:rPr lang="en-US" smtClean="0"/>
              <a:t>8</a:t>
            </a:fld>
            <a:endParaRPr lang="en-US"/>
          </a:p>
        </p:txBody>
      </p:sp>
    </p:spTree>
    <p:extLst>
      <p:ext uri="{BB962C8B-B14F-4D97-AF65-F5344CB8AC3E}">
        <p14:creationId xmlns:p14="http://schemas.microsoft.com/office/powerpoint/2010/main" val="41019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dashboards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25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Suite of dashboards; kind of data (actionable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17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dashboards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1BFB5-4B2F-4C81-B879-8C499C22C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1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in d)</a:t>
            </a:r>
          </a:p>
        </p:txBody>
      </p:sp>
      <p:sp>
        <p:nvSpPr>
          <p:cNvPr id="4" name="Slide Number Placeholder 3"/>
          <p:cNvSpPr>
            <a:spLocks noGrp="1"/>
          </p:cNvSpPr>
          <p:nvPr>
            <p:ph type="sldNum" sz="quarter" idx="5"/>
          </p:nvPr>
        </p:nvSpPr>
        <p:spPr/>
        <p:txBody>
          <a:bodyPr/>
          <a:lstStyle/>
          <a:p>
            <a:fld id="{4A3409D5-3883-A14C-A7BE-13C3276768B0}" type="slidenum">
              <a:rPr lang="en-US" smtClean="0"/>
              <a:t>15</a:t>
            </a:fld>
            <a:endParaRPr lang="en-US"/>
          </a:p>
        </p:txBody>
      </p:sp>
    </p:spTree>
    <p:extLst>
      <p:ext uri="{BB962C8B-B14F-4D97-AF65-F5344CB8AC3E}">
        <p14:creationId xmlns:p14="http://schemas.microsoft.com/office/powerpoint/2010/main" val="399582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beginning of presentation</a:t>
            </a:r>
          </a:p>
        </p:txBody>
      </p:sp>
      <p:sp>
        <p:nvSpPr>
          <p:cNvPr id="4" name="Slide Number Placeholder 3"/>
          <p:cNvSpPr>
            <a:spLocks noGrp="1"/>
          </p:cNvSpPr>
          <p:nvPr>
            <p:ph type="sldNum" sz="quarter" idx="5"/>
          </p:nvPr>
        </p:nvSpPr>
        <p:spPr/>
        <p:txBody>
          <a:bodyPr/>
          <a:lstStyle/>
          <a:p>
            <a:fld id="{1588316C-8FAC-445F-9475-2B7C26FF4B14}" type="slidenum">
              <a:rPr lang="en-US" smtClean="0"/>
              <a:t>17</a:t>
            </a:fld>
            <a:endParaRPr lang="en-US"/>
          </a:p>
        </p:txBody>
      </p:sp>
    </p:spTree>
    <p:extLst>
      <p:ext uri="{BB962C8B-B14F-4D97-AF65-F5344CB8AC3E}">
        <p14:creationId xmlns:p14="http://schemas.microsoft.com/office/powerpoint/2010/main" val="298579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62204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1414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43906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5995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2330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137270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87373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891026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8157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401917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54414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87599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58387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46239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13465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401358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5A796-1069-4F24-BA10-A15A55CE2FF3}"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84381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B5A796-1069-4F24-BA10-A15A55CE2FF3}" type="datetimeFigureOut">
              <a:rPr lang="en-US" smtClean="0"/>
              <a:t>12/22/2020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7085323-8648-4C98-8FF4-30DE07A2CF0E}" type="slidenum">
              <a:rPr lang="en-US" smtClean="0"/>
              <a:t>‹#›</a:t>
            </a:fld>
            <a:endParaRPr lang="en-US" dirty="0"/>
          </a:p>
        </p:txBody>
      </p:sp>
    </p:spTree>
    <p:extLst>
      <p:ext uri="{BB962C8B-B14F-4D97-AF65-F5344CB8AC3E}">
        <p14:creationId xmlns:p14="http://schemas.microsoft.com/office/powerpoint/2010/main" val="34976216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kbeltra@wested.org" TargetMode="External"/><Relationship Id="rId4" Type="http://schemas.openxmlformats.org/officeDocument/2006/relationships/hyperlink" Target="mailto:rtiller@wested.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9.jpeg"/><Relationship Id="rId2" Type="http://schemas.openxmlformats.org/officeDocument/2006/relationships/hyperlink" Target="https://www.calpassplus.org/Launchboard/Adult-Education-Pipeline.aspx"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12.jpg"/><Relationship Id="rId3" Type="http://schemas.openxmlformats.org/officeDocument/2006/relationships/hyperlink" Target="https://webdata.cccco.edu/ded/ded.htm" TargetMode="External"/><Relationship Id="rId7" Type="http://schemas.openxmlformats.org/officeDocument/2006/relationships/hyperlink" Target="https://launchboard-resources.wested.org/resources?t_id=all" TargetMode="External"/><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asas.org/" TargetMode="External"/><Relationship Id="rId11" Type="http://schemas.openxmlformats.org/officeDocument/2006/relationships/image" Target="../media/image7.png"/><Relationship Id="rId5" Type="http://schemas.openxmlformats.org/officeDocument/2006/relationships/hyperlink" Target="https://datamart.cccco.edu/Outcomes/Default.aspx" TargetMode="External"/><Relationship Id="rId15" Type="http://schemas.openxmlformats.org/officeDocument/2006/relationships/image" Target="../media/image9.jpeg"/><Relationship Id="rId10" Type="http://schemas.openxmlformats.org/officeDocument/2006/relationships/image" Target="../media/image24.jpg"/><Relationship Id="rId4" Type="http://schemas.openxmlformats.org/officeDocument/2006/relationships/hyperlink" Target="https://caladulted.org/" TargetMode="External"/><Relationship Id="rId9" Type="http://schemas.openxmlformats.org/officeDocument/2006/relationships/image" Target="../media/image23.jp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mailto:kbeltra@wested.org" TargetMode="External"/><Relationship Id="rId7" Type="http://schemas.openxmlformats.org/officeDocument/2006/relationships/image" Target="../media/image9.jpeg"/><Relationship Id="rId2" Type="http://schemas.openxmlformats.org/officeDocument/2006/relationships/hyperlink" Target="mailto:rtiller@wested.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www.calpassplus.org/Launchboard/Adult-Education-Pipeline.aspx" TargetMode="Externa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DD44B3-6A97-4922-9F90-BB0860A6E645}"/>
              </a:ext>
            </a:extLst>
          </p:cNvPr>
          <p:cNvSpPr txBox="1">
            <a:spLocks noGrp="1"/>
          </p:cNvSpPr>
          <p:nvPr>
            <p:ph type="title" idx="4294967295"/>
          </p:nvPr>
        </p:nvSpPr>
        <p:spPr>
          <a:xfrm>
            <a:off x="677555" y="1455305"/>
            <a:ext cx="10036827" cy="8557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chemeClr val="tx2"/>
                </a:solidFill>
                <a:effectLst/>
                <a:uLnTx/>
                <a:uFillTx/>
                <a:latin typeface="+mj-lt"/>
                <a:ea typeface="+mj-ea"/>
                <a:cs typeface="+mj-cs"/>
              </a:rPr>
              <a:t>LaunchBoard</a:t>
            </a:r>
            <a:r>
              <a:rPr kumimoji="0" lang="en-US" sz="3600" b="0" i="0" u="none" strike="noStrike" kern="1200" cap="none" spc="0" normalizeH="0" baseline="0" noProof="0" dirty="0">
                <a:ln>
                  <a:noFill/>
                </a:ln>
                <a:solidFill>
                  <a:schemeClr val="tx2"/>
                </a:solidFill>
                <a:effectLst/>
                <a:uLnTx/>
                <a:uFillTx/>
                <a:latin typeface="+mj-lt"/>
                <a:ea typeface="+mj-ea"/>
                <a:cs typeface="+mj-cs"/>
              </a:rPr>
              <a:t> Adult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j-lt"/>
                <a:ea typeface="+mj-ea"/>
                <a:cs typeface="+mj-cs"/>
              </a:rPr>
              <a:t>Education Pipeline 3.0</a:t>
            </a:r>
          </a:p>
          <a:p>
            <a:pPr marL="0" marR="0" lvl="0" indent="0" algn="l" defTabSz="457200" rtl="0" eaLnBrk="1" fontAlgn="auto" latinLnBrk="0" hangingPunct="1">
              <a:lnSpc>
                <a:spcPct val="100000"/>
              </a:lnSpc>
              <a:spcBef>
                <a:spcPts val="300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mj-lt"/>
                <a:ea typeface="+mj-ea"/>
                <a:cs typeface="+mj-cs"/>
              </a:rPr>
              <a:t>May 27</a:t>
            </a:r>
            <a:r>
              <a:rPr kumimoji="0" lang="en-US" sz="2400" b="0" i="0" u="none" strike="noStrike" kern="1200" cap="none" spc="0" normalizeH="0" baseline="30000" noProof="0" dirty="0">
                <a:ln>
                  <a:noFill/>
                </a:ln>
                <a:solidFill>
                  <a:schemeClr val="tx2"/>
                </a:solidFill>
                <a:effectLst/>
                <a:uLnTx/>
                <a:uFillTx/>
                <a:latin typeface="+mj-lt"/>
                <a:ea typeface="+mj-ea"/>
                <a:cs typeface="+mj-cs"/>
              </a:rPr>
              <a:t>th</a:t>
            </a:r>
            <a:r>
              <a:rPr kumimoji="0" lang="en-US" sz="2400" b="0" i="0" u="none" strike="noStrike" kern="1200" cap="none" spc="0" normalizeH="0" baseline="0" noProof="0" dirty="0">
                <a:ln>
                  <a:noFill/>
                </a:ln>
                <a:solidFill>
                  <a:schemeClr val="tx2"/>
                </a:solidFill>
                <a:effectLst/>
                <a:uLnTx/>
                <a:uFillTx/>
                <a:latin typeface="+mj-lt"/>
                <a:ea typeface="+mj-ea"/>
                <a:cs typeface="+mj-cs"/>
              </a:rPr>
              <a:t>, 2020</a:t>
            </a:r>
          </a:p>
        </p:txBody>
      </p:sp>
      <p:pic>
        <p:nvPicPr>
          <p:cNvPr id="33" name="Picture 32" descr="Brandmark of the California Adult Education Program">
            <a:extLst>
              <a:ext uri="{FF2B5EF4-FFF2-40B4-BE49-F238E27FC236}">
                <a16:creationId xmlns:a16="http://schemas.microsoft.com/office/drawing/2014/main" id="{1A27413E-AEA7-4E4C-A701-64B6C57DF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31" name="Picture 30" descr="Brandmark of WestED">
            <a:extLst>
              <a:ext uri="{FF2B5EF4-FFF2-40B4-BE49-F238E27FC236}">
                <a16:creationId xmlns:a16="http://schemas.microsoft.com/office/drawing/2014/main" id="{5C644B77-F63E-478C-A421-059A294AD4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sp>
        <p:nvSpPr>
          <p:cNvPr id="9" name="TextBox 8">
            <a:extLst>
              <a:ext uri="{FF2B5EF4-FFF2-40B4-BE49-F238E27FC236}">
                <a16:creationId xmlns:a16="http://schemas.microsoft.com/office/drawing/2014/main" id="{73BDD385-DF9E-45E1-8651-C54E0507F7E6}"/>
              </a:ext>
            </a:extLst>
          </p:cNvPr>
          <p:cNvSpPr txBox="1"/>
          <p:nvPr/>
        </p:nvSpPr>
        <p:spPr>
          <a:xfrm>
            <a:off x="677555" y="4002606"/>
            <a:ext cx="7474474" cy="1763560"/>
          </a:xfrm>
          <a:prstGeom prst="rect">
            <a:avLst/>
          </a:prstGeom>
          <a:noFill/>
        </p:spPr>
        <p:txBody>
          <a:bodyPr wrap="square" rtlCol="0">
            <a:spAutoFit/>
          </a:bodyPr>
          <a:lstStyle/>
          <a:p>
            <a:pPr fontAlgn="ctr">
              <a:lnSpc>
                <a:spcPct val="90000"/>
              </a:lnSpc>
            </a:pPr>
            <a:r>
              <a:rPr lang="en-US" sz="2400" dirty="0">
                <a:latin typeface="Corbel" charset="0"/>
                <a:ea typeface="Corbel" charset="0"/>
                <a:cs typeface="Corbel" charset="0"/>
              </a:rPr>
              <a:t>Randy Tillery, Program Director at </a:t>
            </a:r>
            <a:r>
              <a:rPr lang="en-US" sz="2400" dirty="0" err="1">
                <a:latin typeface="Corbel" charset="0"/>
                <a:ea typeface="Corbel" charset="0"/>
                <a:cs typeface="Corbel" charset="0"/>
              </a:rPr>
              <a:t>WestEd</a:t>
            </a: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hlinkClick r:id="rId4"/>
              </a:rPr>
              <a:t>rtiller@wested.org</a:t>
            </a:r>
            <a:endParaRPr lang="en-US" sz="2400" dirty="0">
              <a:latin typeface="Corbel" charset="0"/>
              <a:ea typeface="Corbel" charset="0"/>
              <a:cs typeface="Corbel" charset="0"/>
            </a:endParaRPr>
          </a:p>
          <a:p>
            <a:pPr fontAlgn="ctr">
              <a:lnSpc>
                <a:spcPct val="90000"/>
              </a:lnSpc>
            </a:pP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rPr>
              <a:t>Karen </a:t>
            </a:r>
            <a:r>
              <a:rPr lang="en-US" sz="2400" dirty="0" err="1">
                <a:latin typeface="Corbel" charset="0"/>
                <a:ea typeface="Corbel" charset="0"/>
                <a:cs typeface="Corbel" charset="0"/>
              </a:rPr>
              <a:t>Beltramo</a:t>
            </a:r>
            <a:r>
              <a:rPr lang="en-US" sz="2400" dirty="0">
                <a:latin typeface="Corbel" charset="0"/>
                <a:ea typeface="Corbel" charset="0"/>
                <a:cs typeface="Corbel" charset="0"/>
              </a:rPr>
              <a:t>, Senior Project Manager at </a:t>
            </a:r>
            <a:r>
              <a:rPr lang="en-US" sz="2400" dirty="0" err="1">
                <a:latin typeface="Corbel" charset="0"/>
                <a:ea typeface="Corbel" charset="0"/>
                <a:cs typeface="Corbel" charset="0"/>
              </a:rPr>
              <a:t>WestEd</a:t>
            </a: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hlinkClick r:id="rId5"/>
              </a:rPr>
              <a:t>kbeltra@wested.org</a:t>
            </a:r>
            <a:endParaRPr lang="en-US" sz="2400" dirty="0">
              <a:latin typeface="Corbel" charset="0"/>
              <a:ea typeface="Corbel" charset="0"/>
              <a:cs typeface="Corbel" charset="0"/>
            </a:endParaRPr>
          </a:p>
        </p:txBody>
      </p:sp>
      <p:pic>
        <p:nvPicPr>
          <p:cNvPr id="7" name="Picture 6" descr="Brandmark of California Community Colleges">
            <a:extLst>
              <a:ext uri="{FF2B5EF4-FFF2-40B4-BE49-F238E27FC236}">
                <a16:creationId xmlns:a16="http://schemas.microsoft.com/office/drawing/2014/main" id="{BF160D81-4AD7-4CE9-9B98-6B4973E76D68}"/>
              </a:ext>
            </a:extLst>
          </p:cNvPr>
          <p:cNvPicPr>
            <a:picLocks noChangeAspect="1"/>
          </p:cNvPicPr>
          <p:nvPr/>
        </p:nvPicPr>
        <p:blipFill>
          <a:blip r:embed="rId6"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0" name="Picture 9" descr="Seal of the California Department of Education">
            <a:extLst>
              <a:ext uri="{FF2B5EF4-FFF2-40B4-BE49-F238E27FC236}">
                <a16:creationId xmlns:a16="http://schemas.microsoft.com/office/drawing/2014/main" id="{4929B2E8-DEE5-4AF6-91B9-802BBDA875AF}"/>
              </a:ext>
            </a:extLst>
          </p:cNvPr>
          <p:cNvPicPr>
            <a:picLocks noChangeAspect="1"/>
          </p:cNvPicPr>
          <p:nvPr/>
        </p:nvPicPr>
        <p:blipFill rotWithShape="1">
          <a:blip r:embed="rId7"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20454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8D4CAC-AAB2-41AC-A7A7-2A363EBD0462}"/>
              </a:ext>
            </a:extLst>
          </p:cNvPr>
          <p:cNvSpPr>
            <a:spLocks noGrp="1"/>
          </p:cNvSpPr>
          <p:nvPr>
            <p:ph type="title" idx="4294967295"/>
          </p:nvPr>
        </p:nvSpPr>
        <p:spPr>
          <a:xfrm>
            <a:off x="0" y="912112"/>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What is the </a:t>
            </a:r>
            <a:r>
              <a:rPr kumimoji="0" lang="en-US" sz="3300" b="0" i="0" u="none" strike="noStrike" kern="1200" cap="none" spc="0" normalizeH="0" baseline="0" noProof="0" dirty="0" err="1">
                <a:ln>
                  <a:noFill/>
                </a:ln>
                <a:solidFill>
                  <a:schemeClr val="accent4"/>
                </a:solidFill>
                <a:effectLst/>
                <a:uLnTx/>
                <a:uFillTx/>
                <a:latin typeface="Century Gothic" panose="020B0502020202020204" pitchFamily="34" charset="0"/>
                <a:ea typeface="+mn-ea"/>
                <a:cs typeface="+mn-cs"/>
              </a:rPr>
              <a:t>LaunchBoard</a:t>
            </a: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a:t>
            </a:r>
          </a:p>
        </p:txBody>
      </p:sp>
      <p:sp>
        <p:nvSpPr>
          <p:cNvPr id="6" name="TextBox 5">
            <a:extLst>
              <a:ext uri="{FF2B5EF4-FFF2-40B4-BE49-F238E27FC236}">
                <a16:creationId xmlns:a16="http://schemas.microsoft.com/office/drawing/2014/main" id="{722F2343-29CD-4B7E-A286-AF6D88410320}"/>
              </a:ext>
            </a:extLst>
          </p:cNvPr>
          <p:cNvSpPr txBox="1"/>
          <p:nvPr/>
        </p:nvSpPr>
        <p:spPr>
          <a:xfrm>
            <a:off x="636309" y="1809000"/>
            <a:ext cx="11085340" cy="36548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Statewide suite of public dashboards supported by the Community College Chancellor's Office and hosted by Cal-PASS Plus. </a:t>
            </a:r>
            <a:r>
              <a:rPr kumimoji="0" lang="en-US" sz="2800" b="0" i="0" u="none" strike="noStrike" kern="1200" cap="none" spc="0" normalizeH="0" baseline="0" noProof="0" dirty="0" err="1">
                <a:ln>
                  <a:noFill/>
                </a:ln>
                <a:solidFill>
                  <a:schemeClr val="accent4">
                    <a:lumMod val="40000"/>
                    <a:lumOff val="60000"/>
                  </a:schemeClr>
                </a:solidFill>
                <a:effectLst/>
                <a:uLnTx/>
                <a:uFillTx/>
                <a:latin typeface="Calibri" panose="020F0502020204030204"/>
                <a:ea typeface="+mn-ea"/>
                <a:cs typeface="+mn-cs"/>
              </a:rPr>
              <a:t>LaunchBoard</a:t>
            </a: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provides data on progress, employment, and earnings outcomes for community college pathways, adult education, and K14 career pathways and </a:t>
            </a:r>
            <a:r>
              <a:rPr lang="en-US" sz="2800" dirty="0">
                <a:solidFill>
                  <a:schemeClr val="accent4">
                    <a:lumMod val="40000"/>
                    <a:lumOff val="60000"/>
                  </a:schemeClr>
                </a:solidFill>
                <a:latin typeface="Calibri" panose="020F0502020204030204"/>
              </a:rPr>
              <a:t>tracks important accountability measures for key educational reform initiatives</a:t>
            </a: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This information is intended to facilitate local, regional, and statewide conversations about how to foster economic mobility.</a:t>
            </a:r>
          </a:p>
        </p:txBody>
      </p:sp>
      <p:pic>
        <p:nvPicPr>
          <p:cNvPr id="7" name="Picture 6">
            <a:extLst>
              <a:ext uri="{FF2B5EF4-FFF2-40B4-BE49-F238E27FC236}">
                <a16:creationId xmlns:a16="http://schemas.microsoft.com/office/drawing/2014/main" id="{31A0A602-0D15-427B-AF26-D2B56A5E155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9" name="Picture 8">
            <a:extLst>
              <a:ext uri="{FF2B5EF4-FFF2-40B4-BE49-F238E27FC236}">
                <a16:creationId xmlns:a16="http://schemas.microsoft.com/office/drawing/2014/main" id="{437938E0-1289-4ECC-92B5-958CA6DFA2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10" name="Picture 9">
            <a:extLst>
              <a:ext uri="{FF2B5EF4-FFF2-40B4-BE49-F238E27FC236}">
                <a16:creationId xmlns:a16="http://schemas.microsoft.com/office/drawing/2014/main" id="{B958764D-725F-4FEC-B63B-34AC14A0F63D}"/>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1" name="Picture 10">
            <a:extLst>
              <a:ext uri="{FF2B5EF4-FFF2-40B4-BE49-F238E27FC236}">
                <a16:creationId xmlns:a16="http://schemas.microsoft.com/office/drawing/2014/main" id="{38C4B1F3-5B36-4AF3-ACF4-D4B7509287F9}"/>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201457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8AFD1-F0BF-4F00-A8BB-907777CDD84C}"/>
              </a:ext>
            </a:extLst>
          </p:cNvPr>
          <p:cNvSpPr>
            <a:spLocks noGrp="1"/>
          </p:cNvSpPr>
          <p:nvPr>
            <p:ph type="title" idx="4294967295"/>
          </p:nvPr>
        </p:nvSpPr>
        <p:spPr>
          <a:xfrm>
            <a:off x="0" y="1024755"/>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Key Characteristics</a:t>
            </a:r>
          </a:p>
        </p:txBody>
      </p:sp>
      <p:sp>
        <p:nvSpPr>
          <p:cNvPr id="30" name="Shape 94">
            <a:extLst>
              <a:ext uri="{FF2B5EF4-FFF2-40B4-BE49-F238E27FC236}">
                <a16:creationId xmlns:a16="http://schemas.microsoft.com/office/drawing/2014/main" id="{B815FFCB-468E-44EB-A061-3A084E6401F9}"/>
              </a:ext>
            </a:extLst>
          </p:cNvPr>
          <p:cNvSpPr txBox="1">
            <a:spLocks/>
          </p:cNvSpPr>
          <p:nvPr/>
        </p:nvSpPr>
        <p:spPr>
          <a:xfrm>
            <a:off x="787792" y="1997612"/>
            <a:ext cx="10789920" cy="3952094"/>
          </a:xfrm>
          <a:prstGeom prst="rect">
            <a:avLst/>
          </a:prstGeom>
        </p:spPr>
        <p:txBody>
          <a:bodyPr lIns="68569" tIns="68569" rIns="68569" bIns="68569"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2659" marR="0" lvl="0" indent="-457200" algn="l" defTabSz="914400" rtl="0" eaLnBrk="1" fontAlgn="auto" latinLnBrk="0" hangingPunct="1">
              <a:lnSpc>
                <a:spcPct val="100000"/>
              </a:lnSpc>
              <a:spcBef>
                <a:spcPts val="135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Practitioner Driven </a:t>
            </a: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Designed to improve educational practice</a:t>
            </a:r>
          </a:p>
          <a:p>
            <a:pPr marL="372659" marR="0" lvl="0" indent="-457200" algn="l" defTabSz="914400" rtl="0" eaLnBrk="1" fontAlgn="auto" latinLnBrk="0" hangingPunct="1">
              <a:lnSpc>
                <a:spcPct val="100000"/>
              </a:lnSpc>
              <a:spcBef>
                <a:spcPts val="1350"/>
              </a:spcBef>
              <a:spcAft>
                <a:spcPts val="0"/>
              </a:spcAft>
              <a:buClr>
                <a:srgbClr val="0070C0"/>
              </a:buClr>
              <a:buSzPct val="135000"/>
              <a:tabLst/>
              <a:defRPr/>
            </a:pPr>
            <a:r>
              <a:rPr lang="en-US" sz="2800" b="1" dirty="0">
                <a:solidFill>
                  <a:schemeClr val="accent4">
                    <a:lumMod val="20000"/>
                    <a:lumOff val="80000"/>
                  </a:schemeClr>
                </a:solidFill>
                <a:latin typeface="Calibri" panose="020F0502020204030204"/>
              </a:rPr>
              <a:t>Relevant: </a:t>
            </a:r>
            <a:r>
              <a:rPr lang="en-US" sz="2800" dirty="0">
                <a:solidFill>
                  <a:schemeClr val="accent4">
                    <a:lumMod val="40000"/>
                    <a:lumOff val="60000"/>
                  </a:schemeClr>
                </a:solidFill>
                <a:latin typeface="Calibri" panose="020F0502020204030204"/>
              </a:rPr>
              <a:t>Aligned to Legislative and CO Priorities</a:t>
            </a: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Display Types </a:t>
            </a: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Student Journeys or Education Reform Key Metrics</a:t>
            </a: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Uses Public Data Sets </a:t>
            </a:r>
            <a:r>
              <a:rPr kumimoji="0" lang="en-US" sz="2800" b="1"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Leverages CC, AE, K12, EDD other data</a:t>
            </a: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Matches Data to Track Transition </a:t>
            </a:r>
            <a:r>
              <a:rPr kumimoji="0" lang="en-US" sz="2800" b="1"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AE/CC; K12/CC; CC/LMI</a:t>
            </a: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Compares institutions, regions, state level data</a:t>
            </a: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r>
              <a:rPr kumimoji="0" lang="en-US" sz="28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Disaggregated by ethnicity, age, gender, program</a:t>
            </a:r>
            <a:endParaRPr kumimoji="0" lang="en-US" sz="2800" b="0"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endParaRP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L="372659" marR="0" lvl="0" indent="-457200" algn="l" defTabSz="914400" rtl="0" eaLnBrk="1" fontAlgn="auto" latinLnBrk="0" hangingPunct="1">
              <a:lnSpc>
                <a:spcPct val="100000"/>
              </a:lnSpc>
              <a:spcBef>
                <a:spcPts val="900"/>
              </a:spcBef>
              <a:spcAft>
                <a:spcPts val="0"/>
              </a:spcAft>
              <a:buClr>
                <a:srgbClr val="0070C0"/>
              </a:buClr>
              <a:buSzPct val="135000"/>
              <a:tabLst/>
              <a:defRPr/>
            </a:pP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1350"/>
              </a:spcBef>
              <a:spcAft>
                <a:spcPts val="0"/>
              </a:spcAft>
              <a:buClr>
                <a:srgbClr val="0070C0"/>
              </a:buClr>
              <a:buSzPct val="135000"/>
              <a:tabLst/>
              <a:defRPr/>
            </a:pP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1350"/>
              </a:spcBef>
              <a:spcAft>
                <a:spcPts val="0"/>
              </a:spcAft>
              <a:buClr>
                <a:srgbClr val="0070C0"/>
              </a:buClr>
              <a:buSzPct val="135000"/>
              <a:tabLst/>
              <a:defRPr/>
            </a:pPr>
            <a:endParaRPr kumimoji="0" lang="en-US" sz="2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FC0416B-197F-4E1C-9757-3AC00986655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8" name="Picture 7">
            <a:extLst>
              <a:ext uri="{FF2B5EF4-FFF2-40B4-BE49-F238E27FC236}">
                <a16:creationId xmlns:a16="http://schemas.microsoft.com/office/drawing/2014/main" id="{9E4B76A1-17BC-4048-A7C4-42B9AE4B6F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9" name="Picture 8">
            <a:extLst>
              <a:ext uri="{FF2B5EF4-FFF2-40B4-BE49-F238E27FC236}">
                <a16:creationId xmlns:a16="http://schemas.microsoft.com/office/drawing/2014/main" id="{5D0BD622-4224-411E-80AD-4BA800A45F9E}"/>
              </a:ext>
              <a:ext uri="{C183D7F6-B498-43B3-948B-1728B52AA6E4}">
                <adec:decorative xmlns:adec="http://schemas.microsoft.com/office/drawing/2017/decorative" val="1"/>
              </a:ext>
            </a:extLst>
          </p:cNvPr>
          <p:cNvPicPr>
            <a:picLocks noChangeAspect="1"/>
          </p:cNvPicPr>
          <p:nvPr/>
        </p:nvPicPr>
        <p:blipFill>
          <a:blip r:embed="rId4"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0" name="Picture 9">
            <a:extLst>
              <a:ext uri="{FF2B5EF4-FFF2-40B4-BE49-F238E27FC236}">
                <a16:creationId xmlns:a16="http://schemas.microsoft.com/office/drawing/2014/main" id="{F6CE501B-DD81-4420-B065-3585A3DABB11}"/>
              </a:ext>
              <a:ext uri="{C183D7F6-B498-43B3-948B-1728B52AA6E4}">
                <adec:decorative xmlns:adec="http://schemas.microsoft.com/office/drawing/2017/decorative" val="1"/>
              </a:ext>
            </a:extLst>
          </p:cNvPr>
          <p:cNvPicPr>
            <a:picLocks noChangeAspect="1"/>
          </p:cNvPicPr>
          <p:nvPr/>
        </p:nvPicPr>
        <p:blipFill rotWithShape="1">
          <a:blip r:embed="rId5"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17718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22AC4D5D-0A9D-43D6-A836-13B38BA1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sp>
        <p:nvSpPr>
          <p:cNvPr id="30"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Content Placeholder 5">
            <a:extLst>
              <a:ext uri="{FF2B5EF4-FFF2-40B4-BE49-F238E27FC236}">
                <a16:creationId xmlns:a16="http://schemas.microsoft.com/office/drawing/2014/main" id="{CF68CAD6-8A8D-45E8-B10F-0D251D42B6F3}"/>
              </a:ext>
            </a:extLst>
          </p:cNvPr>
          <p:cNvSpPr>
            <a:spLocks noGrp="1"/>
          </p:cNvSpPr>
          <p:nvPr>
            <p:ph type="title" idx="4294967295"/>
          </p:nvPr>
        </p:nvSpPr>
        <p:spPr>
          <a:xfrm>
            <a:off x="7067550" y="1354138"/>
            <a:ext cx="4719638" cy="4710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None/>
              <a:tabLst/>
              <a:defRPr/>
            </a:pPr>
            <a:r>
              <a:rPr kumimoji="0" lang="en-US" sz="2800" b="0" i="0" u="none" strike="noStrike" kern="1200" cap="none" spc="0" normalizeH="0" baseline="0" noProof="0" dirty="0">
                <a:ln>
                  <a:noFill/>
                </a:ln>
                <a:solidFill>
                  <a:schemeClr val="accent4">
                    <a:lumMod val="40000"/>
                    <a:lumOff val="60000"/>
                  </a:schemeClr>
                </a:solidFill>
                <a:effectLst/>
                <a:uLnTx/>
                <a:uFillTx/>
                <a:latin typeface="Century Gothic" panose="020B0502020202020204" pitchFamily="34" charset="0"/>
                <a:ea typeface="+mj-ea"/>
                <a:cs typeface="+mj-cs"/>
              </a:rPr>
              <a:t>Accountability, Reform, &amp; Student Journeys</a:t>
            </a:r>
            <a:endParaRPr kumimoji="0" lang="en-US" sz="2400" b="0" i="0" u="none" strike="noStrike" kern="1200" cap="none" spc="0" normalizeH="0" baseline="0" noProof="0" dirty="0">
              <a:ln>
                <a:noFill/>
              </a:ln>
              <a:solidFill>
                <a:schemeClr val="accent4">
                  <a:lumMod val="40000"/>
                  <a:lumOff val="60000"/>
                </a:schemeClr>
              </a:solidFill>
              <a:effectLst/>
              <a:uLnTx/>
              <a:uFillTx/>
              <a:latin typeface="Century Gothic" panose="020B0502020202020204" pitchFamily="34" charset="0"/>
              <a:ea typeface="+mj-ea"/>
              <a:cs typeface="+mj-cs"/>
            </a:endParaRPr>
          </a:p>
          <a:p>
            <a:pPr marL="342900" marR="0" lvl="0" indent="-227013" algn="l" defTabSz="457200" rtl="0" eaLnBrk="1" fontAlgn="auto" latinLnBrk="0" hangingPunct="1">
              <a:lnSpc>
                <a:spcPct val="100000"/>
              </a:lnSpc>
              <a:spcBef>
                <a:spcPts val="1200"/>
              </a:spcBef>
              <a:spcAft>
                <a:spcPts val="0"/>
              </a:spcAft>
              <a:buClr>
                <a:srgbClr val="00B0F0"/>
              </a:buClr>
              <a:buSzPct val="140000"/>
              <a:buFont typeface="Arial" panose="020B0604020202020204" pitchFamily="34" charset="0"/>
              <a:buChar char="•"/>
              <a:tabLst/>
              <a:defRPr/>
            </a:pPr>
            <a:r>
              <a:rPr kumimoji="0" lang="en-US" sz="2400" b="1" i="0" u="none" strike="noStrike" kern="1200" cap="none" spc="0" normalizeH="0" baseline="0" noProof="0" dirty="0">
                <a:ln>
                  <a:noFill/>
                </a:ln>
                <a:solidFill>
                  <a:schemeClr val="accent4">
                    <a:lumMod val="20000"/>
                    <a:lumOff val="80000"/>
                  </a:schemeClr>
                </a:solidFill>
                <a:effectLst/>
                <a:uLnTx/>
                <a:uFillTx/>
                <a:latin typeface="Century Gothic" panose="020B0502020202020204" pitchFamily="34" charset="0"/>
                <a:ea typeface="+mj-ea"/>
                <a:cs typeface="+mj-cs"/>
              </a:rPr>
              <a:t>Accountability Tools: </a:t>
            </a:r>
            <a:r>
              <a:rPr kumimoji="0" lang="en-US" sz="2300" b="0" i="0" u="none" strike="noStrike" kern="1200" cap="none" spc="0" normalizeH="0" baseline="0" noProof="0" dirty="0">
                <a:ln>
                  <a:noFill/>
                </a:ln>
                <a:solidFill>
                  <a:schemeClr val="tx1">
                    <a:lumMod val="85000"/>
                  </a:schemeClr>
                </a:solidFill>
                <a:effectLst/>
                <a:uLnTx/>
                <a:uFillTx/>
                <a:latin typeface="+mn-lt"/>
                <a:ea typeface="+mj-ea"/>
                <a:cs typeface="+mj-cs"/>
              </a:rPr>
              <a:t>Student Success, Strong Workforce Program</a:t>
            </a:r>
          </a:p>
          <a:p>
            <a:pPr marL="342900" marR="0" lvl="0" indent="-227013" algn="l" defTabSz="457200" rtl="0" eaLnBrk="1" fontAlgn="auto" latinLnBrk="0" hangingPunct="1">
              <a:lnSpc>
                <a:spcPct val="100000"/>
              </a:lnSpc>
              <a:spcBef>
                <a:spcPts val="1200"/>
              </a:spcBef>
              <a:spcAft>
                <a:spcPts val="0"/>
              </a:spcAft>
              <a:buClr>
                <a:srgbClr val="00B0F0"/>
              </a:buClr>
              <a:buSzPct val="140000"/>
              <a:buFont typeface="Arial" panose="020B0604020202020204" pitchFamily="34" charset="0"/>
              <a:buChar char="•"/>
              <a:tabLst/>
              <a:defRPr/>
            </a:pPr>
            <a:r>
              <a:rPr kumimoji="0" lang="en-US" sz="2400" b="1" i="0" u="none" strike="noStrike" kern="1200" cap="none" spc="0" normalizeH="0" baseline="0" noProof="0" dirty="0">
                <a:ln>
                  <a:noFill/>
                </a:ln>
                <a:solidFill>
                  <a:schemeClr val="accent4">
                    <a:lumMod val="20000"/>
                    <a:lumOff val="80000"/>
                  </a:schemeClr>
                </a:solidFill>
                <a:effectLst/>
                <a:uLnTx/>
                <a:uFillTx/>
                <a:latin typeface="Century Gothic" panose="020B0502020202020204" pitchFamily="34" charset="0"/>
                <a:ea typeface="+mj-ea"/>
                <a:cs typeface="+mj-cs"/>
              </a:rPr>
              <a:t>Reform Tools: </a:t>
            </a:r>
            <a:r>
              <a:rPr kumimoji="0" lang="en-US" sz="2300" b="0" i="0" u="none" strike="noStrike" kern="1200" cap="none" spc="0" normalizeH="0" baseline="0" noProof="0" dirty="0">
                <a:ln>
                  <a:noFill/>
                </a:ln>
                <a:solidFill>
                  <a:schemeClr val="tx1">
                    <a:lumMod val="85000"/>
                  </a:schemeClr>
                </a:solidFill>
                <a:effectLst/>
                <a:uLnTx/>
                <a:uFillTx/>
                <a:latin typeface="+mn-lt"/>
                <a:ea typeface="+mj-ea"/>
                <a:cs typeface="+mj-cs"/>
              </a:rPr>
              <a:t>Guided Pathways</a:t>
            </a:r>
          </a:p>
          <a:p>
            <a:pPr marL="342900" marR="0" lvl="0" indent="-227013" algn="l" defTabSz="457200" rtl="0" eaLnBrk="1" fontAlgn="auto" latinLnBrk="0" hangingPunct="1">
              <a:lnSpc>
                <a:spcPct val="100000"/>
              </a:lnSpc>
              <a:spcBef>
                <a:spcPts val="1200"/>
              </a:spcBef>
              <a:spcAft>
                <a:spcPts val="0"/>
              </a:spcAft>
              <a:buClr>
                <a:srgbClr val="00B0F0"/>
              </a:buClr>
              <a:buSzPct val="140000"/>
              <a:buFont typeface="Arial" panose="020B0604020202020204" pitchFamily="34" charset="0"/>
              <a:buChar char="•"/>
              <a:tabLst/>
              <a:defRPr/>
            </a:pPr>
            <a:r>
              <a:rPr kumimoji="0" lang="en-US" sz="2400" b="1" i="0" u="none" strike="noStrike" kern="1200" cap="none" spc="0" normalizeH="0" baseline="0" noProof="0" dirty="0">
                <a:ln>
                  <a:noFill/>
                </a:ln>
                <a:solidFill>
                  <a:schemeClr val="accent4">
                    <a:lumMod val="20000"/>
                    <a:lumOff val="80000"/>
                  </a:schemeClr>
                </a:solidFill>
                <a:effectLst/>
                <a:uLnTx/>
                <a:uFillTx/>
                <a:latin typeface="Century Gothic" panose="020B0502020202020204" pitchFamily="34" charset="0"/>
                <a:ea typeface="+mj-ea"/>
                <a:cs typeface="+mj-cs"/>
              </a:rPr>
              <a:t>Student Journeys: </a:t>
            </a:r>
            <a:r>
              <a:rPr kumimoji="0" lang="en-US" sz="2300" b="0" i="0" u="none" strike="noStrike" kern="1200" cap="none" spc="0" normalizeH="0" baseline="0" noProof="0" dirty="0">
                <a:ln>
                  <a:noFill/>
                </a:ln>
                <a:solidFill>
                  <a:schemeClr val="tx1">
                    <a:lumMod val="85000"/>
                  </a:schemeClr>
                </a:solidFill>
                <a:effectLst/>
                <a:uLnTx/>
                <a:uFillTx/>
                <a:latin typeface="+mn-lt"/>
                <a:ea typeface="+mj-ea"/>
                <a:cs typeface="Calibri" panose="020F0502020204030204" pitchFamily="34" charset="0"/>
              </a:rPr>
              <a:t>Community College Pipeline; Adult Education Pipeline</a:t>
            </a:r>
          </a:p>
          <a:p>
            <a:pPr marL="798513" marR="0" lvl="0" indent="-342900" algn="l" defTabSz="457200" rtl="0" eaLnBrk="1" fontAlgn="auto" latinLnBrk="0" hangingPunct="1">
              <a:lnSpc>
                <a:spcPct val="100000"/>
              </a:lnSpc>
              <a:spcBef>
                <a:spcPts val="600"/>
              </a:spcBef>
              <a:spcAft>
                <a:spcPts val="600"/>
              </a:spcAft>
              <a:buClr>
                <a:schemeClr val="bg2">
                  <a:lumMod val="40000"/>
                  <a:lumOff val="60000"/>
                </a:schemeClr>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Corbel" panose="020B0503020204020204" pitchFamily="34" charset="0"/>
              <a:ea typeface="+mj-ea"/>
              <a:cs typeface="+mj-cs"/>
            </a:endParaRPr>
          </a:p>
        </p:txBody>
      </p:sp>
      <p:pic>
        <p:nvPicPr>
          <p:cNvPr id="4" name="Picture 3" descr="Screen capture of the LaunchBoard. ">
            <a:extLst>
              <a:ext uri="{FF2B5EF4-FFF2-40B4-BE49-F238E27FC236}">
                <a16:creationId xmlns:a16="http://schemas.microsoft.com/office/drawing/2014/main" id="{08E6FB4E-5FFC-44B4-9DDD-11FECFA6A168}"/>
              </a:ext>
            </a:extLst>
          </p:cNvPr>
          <p:cNvPicPr>
            <a:picLocks noChangeAspect="1"/>
          </p:cNvPicPr>
          <p:nvPr/>
        </p:nvPicPr>
        <p:blipFill>
          <a:blip r:embed="rId8"/>
          <a:stretch/>
        </p:blipFill>
        <p:spPr>
          <a:xfrm>
            <a:off x="199129" y="962391"/>
            <a:ext cx="6251389" cy="5282423"/>
          </a:xfrm>
          <a:prstGeom prst="rect">
            <a:avLst/>
          </a:prstGeom>
          <a:effectLst/>
        </p:spPr>
      </p:pic>
      <p:pic>
        <p:nvPicPr>
          <p:cNvPr id="19" name="Picture 18">
            <a:extLst>
              <a:ext uri="{FF2B5EF4-FFF2-40B4-BE49-F238E27FC236}">
                <a16:creationId xmlns:a16="http://schemas.microsoft.com/office/drawing/2014/main" id="{65F62DA8-59D0-4DEF-AFB0-5E09C8D9492F}"/>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21" name="Picture 20">
            <a:extLst>
              <a:ext uri="{FF2B5EF4-FFF2-40B4-BE49-F238E27FC236}">
                <a16:creationId xmlns:a16="http://schemas.microsoft.com/office/drawing/2014/main" id="{151CCE4E-68A5-4FF6-8D2E-6CE6F2EAD22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15" name="Picture 14">
            <a:extLst>
              <a:ext uri="{FF2B5EF4-FFF2-40B4-BE49-F238E27FC236}">
                <a16:creationId xmlns:a16="http://schemas.microsoft.com/office/drawing/2014/main" id="{85580FEA-D4CB-490C-9568-2298A9300470}"/>
              </a:ext>
              <a:ext uri="{C183D7F6-B498-43B3-948B-1728B52AA6E4}">
                <adec:decorative xmlns:adec="http://schemas.microsoft.com/office/drawing/2017/decorative" val="1"/>
              </a:ext>
            </a:extLst>
          </p:cNvPr>
          <p:cNvPicPr>
            <a:picLocks noChangeAspect="1"/>
          </p:cNvPicPr>
          <p:nvPr/>
        </p:nvPicPr>
        <p:blipFill>
          <a:blip r:embed="rId11" cstate="print">
            <a:alphaModFix amt="62000"/>
            <a:extLst>
              <a:ext uri="{28A0092B-C50C-407E-A947-70E740481C1C}">
                <a14:useLocalDpi xmlns:a14="http://schemas.microsoft.com/office/drawing/2010/main" val="0"/>
              </a:ext>
            </a:extLst>
          </a:blip>
          <a:stretch>
            <a:fillRect/>
          </a:stretch>
        </p:blipFill>
        <p:spPr>
          <a:xfrm>
            <a:off x="8856943" y="6275985"/>
            <a:ext cx="3077185" cy="402029"/>
          </a:xfrm>
          <a:prstGeom prst="rect">
            <a:avLst/>
          </a:prstGeom>
        </p:spPr>
      </p:pic>
      <p:pic>
        <p:nvPicPr>
          <p:cNvPr id="17" name="Picture 16">
            <a:extLst>
              <a:ext uri="{FF2B5EF4-FFF2-40B4-BE49-F238E27FC236}">
                <a16:creationId xmlns:a16="http://schemas.microsoft.com/office/drawing/2014/main" id="{FF2B17A9-1785-49DD-ABC6-1127712F1524}"/>
              </a:ext>
              <a:ext uri="{C183D7F6-B498-43B3-948B-1728B52AA6E4}">
                <adec:decorative xmlns:adec="http://schemas.microsoft.com/office/drawing/2017/decorative" val="1"/>
              </a:ext>
            </a:extLst>
          </p:cNvPr>
          <p:cNvPicPr>
            <a:picLocks noChangeAspect="1"/>
          </p:cNvPicPr>
          <p:nvPr/>
        </p:nvPicPr>
        <p:blipFill rotWithShape="1">
          <a:blip r:embed="rId12" cstate="print">
            <a:alphaModFix amt="74000"/>
            <a:extLst>
              <a:ext uri="{28A0092B-C50C-407E-A947-70E740481C1C}">
                <a14:useLocalDpi xmlns:a14="http://schemas.microsoft.com/office/drawing/2010/main" val="0"/>
              </a:ext>
            </a:extLst>
          </a:blip>
          <a:srcRect l="8961" t="6331" r="2666"/>
          <a:stretch/>
        </p:blipFill>
        <p:spPr>
          <a:xfrm>
            <a:off x="10652905" y="5752012"/>
            <a:ext cx="1281223" cy="381667"/>
          </a:xfrm>
          <a:prstGeom prst="rect">
            <a:avLst/>
          </a:prstGeom>
        </p:spPr>
      </p:pic>
    </p:spTree>
    <p:extLst>
      <p:ext uri="{BB962C8B-B14F-4D97-AF65-F5344CB8AC3E}">
        <p14:creationId xmlns:p14="http://schemas.microsoft.com/office/powerpoint/2010/main" val="12468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36CB52-6D6A-4AF6-8E93-ADA4A03E2F2F}"/>
              </a:ext>
            </a:extLst>
          </p:cNvPr>
          <p:cNvSpPr>
            <a:spLocks noGrp="1"/>
          </p:cNvSpPr>
          <p:nvPr>
            <p:ph type="title" idx="4294967295"/>
          </p:nvPr>
        </p:nvSpPr>
        <p:spPr>
          <a:xfrm>
            <a:off x="-2" y="329016"/>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Adult Education Pipeline</a:t>
            </a:r>
          </a:p>
        </p:txBody>
      </p:sp>
      <p:pic>
        <p:nvPicPr>
          <p:cNvPr id="4" name="Picture 3" descr="Screen capture of the Adult Education Pipeline, showing the following:&#10;- AEP Score Card&#10;- Students and Programs&#10;- Progress&#10;- Transition&#10;- Success&#10;- Employment and Wages&#10;">
            <a:extLst>
              <a:ext uri="{FF2B5EF4-FFF2-40B4-BE49-F238E27FC236}">
                <a16:creationId xmlns:a16="http://schemas.microsoft.com/office/drawing/2014/main" id="{EC39A486-3AC0-4BEE-ACC6-2CF44A854281}"/>
              </a:ext>
            </a:extLst>
          </p:cNvPr>
          <p:cNvPicPr>
            <a:picLocks noChangeAspect="1"/>
          </p:cNvPicPr>
          <p:nvPr/>
        </p:nvPicPr>
        <p:blipFill>
          <a:blip r:embed="rId2"/>
          <a:srcRect/>
          <a:stretch/>
        </p:blipFill>
        <p:spPr>
          <a:xfrm>
            <a:off x="3153144" y="929180"/>
            <a:ext cx="5958594" cy="5269505"/>
          </a:xfrm>
          <a:prstGeom prst="rect">
            <a:avLst/>
          </a:prstGeom>
        </p:spPr>
      </p:pic>
      <p:pic>
        <p:nvPicPr>
          <p:cNvPr id="10" name="Picture 9">
            <a:extLst>
              <a:ext uri="{FF2B5EF4-FFF2-40B4-BE49-F238E27FC236}">
                <a16:creationId xmlns:a16="http://schemas.microsoft.com/office/drawing/2014/main" id="{87FEA584-3195-4873-8995-CFAAFDBB141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1" name="Picture 10">
            <a:extLst>
              <a:ext uri="{FF2B5EF4-FFF2-40B4-BE49-F238E27FC236}">
                <a16:creationId xmlns:a16="http://schemas.microsoft.com/office/drawing/2014/main" id="{4B7CD6C3-1467-4436-910B-B840A4DECB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7" name="Picture 6">
            <a:extLst>
              <a:ext uri="{FF2B5EF4-FFF2-40B4-BE49-F238E27FC236}">
                <a16:creationId xmlns:a16="http://schemas.microsoft.com/office/drawing/2014/main" id="{07B508C5-D309-47AB-A703-976258A9A3FF}"/>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8" name="Picture 7">
            <a:extLst>
              <a:ext uri="{FF2B5EF4-FFF2-40B4-BE49-F238E27FC236}">
                <a16:creationId xmlns:a16="http://schemas.microsoft.com/office/drawing/2014/main" id="{93B62258-FE66-4E72-891D-7382B050FB5E}"/>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4370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apture of the LaunchBoard. ">
            <a:hlinkClick r:id="rId2"/>
            <a:extLst>
              <a:ext uri="{FF2B5EF4-FFF2-40B4-BE49-F238E27FC236}">
                <a16:creationId xmlns:a16="http://schemas.microsoft.com/office/drawing/2014/main" id="{8C888D76-CE26-4B50-99F8-56464081F3BE}"/>
              </a:ext>
            </a:extLst>
          </p:cNvPr>
          <p:cNvPicPr>
            <a:picLocks noChangeAspect="1"/>
          </p:cNvPicPr>
          <p:nvPr/>
        </p:nvPicPr>
        <p:blipFill>
          <a:blip r:embed="rId3"/>
          <a:srcRect/>
          <a:stretch/>
        </p:blipFill>
        <p:spPr>
          <a:xfrm>
            <a:off x="351726" y="945675"/>
            <a:ext cx="5839072" cy="5163806"/>
          </a:xfrm>
          <a:prstGeom prst="rect">
            <a:avLst/>
          </a:prstGeom>
        </p:spPr>
      </p:pic>
      <p:sp>
        <p:nvSpPr>
          <p:cNvPr id="30" name="Title 29">
            <a:extLst>
              <a:ext uri="{FF2B5EF4-FFF2-40B4-BE49-F238E27FC236}">
                <a16:creationId xmlns:a16="http://schemas.microsoft.com/office/drawing/2014/main" id="{63C0ED81-8D8C-4B3A-A24C-8F680B7BFF22}"/>
              </a:ext>
            </a:extLst>
          </p:cNvPr>
          <p:cNvSpPr>
            <a:spLocks noGrp="1"/>
          </p:cNvSpPr>
          <p:nvPr>
            <p:ph type="title" idx="4294967295"/>
          </p:nvPr>
        </p:nvSpPr>
        <p:spPr>
          <a:xfrm>
            <a:off x="5783911" y="945675"/>
            <a:ext cx="6057462" cy="5378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62013" marR="0" lvl="0" indent="-400050" algn="l" defTabSz="914400" rtl="0" eaLnBrk="1" fontAlgn="auto" latinLnBrk="0" hangingPunct="1">
              <a:lnSpc>
                <a:spcPct val="110000"/>
              </a:lnSpc>
              <a:spcBef>
                <a:spcPts val="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Visualize by region, consortium institution, and program year</a:t>
            </a:r>
          </a:p>
          <a:p>
            <a:pPr marL="862013" marR="0" lvl="0" indent="-400050" algn="l" defTabSz="914400" rtl="0" eaLnBrk="1" fontAlgn="auto" latinLnBrk="0" hangingPunct="1">
              <a:lnSpc>
                <a:spcPct val="110000"/>
              </a:lnSpc>
              <a:spcBef>
                <a:spcPts val="45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Six high level live metrics on (tiles) organized by student momentum points</a:t>
            </a:r>
          </a:p>
          <a:p>
            <a:pPr marL="862013" marR="0" lvl="0" indent="-400050" algn="l" defTabSz="914400" rtl="0" eaLnBrk="1" fontAlgn="auto" latinLnBrk="0" hangingPunct="1">
              <a:lnSpc>
                <a:spcPct val="110000"/>
              </a:lnSpc>
              <a:spcBef>
                <a:spcPts val="45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AEP Score Card with Measuring our Success reporting metrics</a:t>
            </a:r>
          </a:p>
          <a:p>
            <a:pPr marL="862013" marR="0" lvl="0" indent="-400050" algn="l" defTabSz="914400" rtl="0" eaLnBrk="1" fontAlgn="auto" latinLnBrk="0" hangingPunct="1">
              <a:lnSpc>
                <a:spcPct val="110000"/>
              </a:lnSpc>
              <a:spcBef>
                <a:spcPts val="45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Summary infographic in each page focused on a key data point or question</a:t>
            </a:r>
          </a:p>
          <a:p>
            <a:pPr marL="862013" marR="0" lvl="0" indent="-400050" algn="l" defTabSz="914400" rtl="0" eaLnBrk="1" fontAlgn="auto" latinLnBrk="0" hangingPunct="1">
              <a:lnSpc>
                <a:spcPct val="110000"/>
              </a:lnSpc>
              <a:spcBef>
                <a:spcPts val="45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Detailed data charts and tables with:</a:t>
            </a:r>
          </a:p>
          <a:p>
            <a:pPr marL="1158450" marR="0" lvl="1" indent="-257168"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US" sz="20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Additional AE Key Metrics</a:t>
            </a:r>
          </a:p>
          <a:p>
            <a:pPr marL="1158450" marR="0" lvl="1" indent="-257168"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US" sz="20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Multiple </a:t>
            </a:r>
            <a:r>
              <a:rPr kumimoji="0" lang="en-US" sz="2000" b="0" i="0" u="none" strike="noStrike" kern="1200" cap="none" spc="0" normalizeH="0" baseline="0" noProof="0" dirty="0" err="1">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disaggregations</a:t>
            </a:r>
            <a:endParaRPr kumimoji="0" lang="en-US" sz="20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endParaRPr>
          </a:p>
          <a:p>
            <a:pPr marL="1158450" marR="0" lvl="1" indent="-257168" algn="l" defTabSz="914400" rtl="0" eaLnBrk="1" fontAlgn="auto" latinLnBrk="0" hangingPunct="1">
              <a:lnSpc>
                <a:spcPct val="100000"/>
              </a:lnSpc>
              <a:spcBef>
                <a:spcPts val="0"/>
              </a:spcBef>
              <a:spcAft>
                <a:spcPts val="0"/>
              </a:spcAft>
              <a:buClr>
                <a:srgbClr val="C00000"/>
              </a:buClr>
              <a:buSzTx/>
              <a:buFont typeface="Symbol" panose="05050102010706020507" pitchFamily="18" charset="2"/>
              <a:buChar char=""/>
              <a:tabLst/>
              <a:defRPr/>
            </a:pPr>
            <a:r>
              <a:rPr kumimoji="0" lang="en-US" sz="20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Times New Roman" panose="02020603050405020304" pitchFamily="18" charset="0"/>
                <a:cs typeface="Times New Roman" panose="02020603050405020304" pitchFamily="18" charset="0"/>
              </a:rPr>
              <a:t>Time trends</a:t>
            </a:r>
          </a:p>
          <a:p>
            <a:pPr marL="901282" marR="0" lvl="0" indent="-457200" algn="l" defTabSz="914400" rtl="0" eaLnBrk="1" fontAlgn="auto" latinLnBrk="0" hangingPunct="1">
              <a:lnSpc>
                <a:spcPct val="110000"/>
              </a:lnSpc>
              <a:spcBef>
                <a:spcPts val="450"/>
              </a:spcBef>
              <a:spcAft>
                <a:spcPts val="0"/>
              </a:spcAft>
              <a:buClr>
                <a:srgbClr val="C00000"/>
              </a:buClr>
              <a:buSzTx/>
              <a:buFont typeface="+mj-lt"/>
              <a:buAutoNum type="arabicPeriod"/>
              <a:tabLst/>
              <a:defRPr/>
            </a:pPr>
            <a:r>
              <a:rPr kumimoji="0" lang="en-US" sz="2400" b="0" i="0" u="none" strike="noStrike" kern="1200" cap="none" spc="0" normalizeH="0" baseline="0" noProof="0" dirty="0">
                <a:ln>
                  <a:noFill/>
                </a:ln>
                <a:solidFill>
                  <a:schemeClr val="accent4">
                    <a:lumMod val="40000"/>
                    <a:lumOff val="60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Comparison view in Detailed Data View</a:t>
            </a:r>
          </a:p>
        </p:txBody>
      </p:sp>
      <p:pic>
        <p:nvPicPr>
          <p:cNvPr id="7" name="Picture 6">
            <a:extLst>
              <a:ext uri="{FF2B5EF4-FFF2-40B4-BE49-F238E27FC236}">
                <a16:creationId xmlns:a16="http://schemas.microsoft.com/office/drawing/2014/main" id="{7124818B-A160-47B1-99A7-EDECA611DC3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8" name="Picture 7">
            <a:extLst>
              <a:ext uri="{FF2B5EF4-FFF2-40B4-BE49-F238E27FC236}">
                <a16:creationId xmlns:a16="http://schemas.microsoft.com/office/drawing/2014/main" id="{189FDD75-F1E3-48AD-882F-F668E04D63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10" name="Picture 9">
            <a:extLst>
              <a:ext uri="{FF2B5EF4-FFF2-40B4-BE49-F238E27FC236}">
                <a16:creationId xmlns:a16="http://schemas.microsoft.com/office/drawing/2014/main" id="{C92F2DAD-1DA5-4EE3-933D-568ACE72998D}"/>
              </a:ext>
              <a:ext uri="{C183D7F6-B498-43B3-948B-1728B52AA6E4}">
                <adec:decorative xmlns:adec="http://schemas.microsoft.com/office/drawing/2017/decorative" val="1"/>
              </a:ext>
            </a:extLst>
          </p:cNvPr>
          <p:cNvPicPr>
            <a:picLocks noChangeAspect="1"/>
          </p:cNvPicPr>
          <p:nvPr/>
        </p:nvPicPr>
        <p:blipFill>
          <a:blip r:embed="rId6"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1" name="Picture 10">
            <a:extLst>
              <a:ext uri="{FF2B5EF4-FFF2-40B4-BE49-F238E27FC236}">
                <a16:creationId xmlns:a16="http://schemas.microsoft.com/office/drawing/2014/main" id="{F22018F6-374E-4F50-BBD2-BA94F991C0D4}"/>
              </a:ext>
              <a:ext uri="{C183D7F6-B498-43B3-948B-1728B52AA6E4}">
                <adec:decorative xmlns:adec="http://schemas.microsoft.com/office/drawing/2017/decorative" val="1"/>
              </a:ext>
            </a:extLst>
          </p:cNvPr>
          <p:cNvPicPr>
            <a:picLocks noChangeAspect="1"/>
          </p:cNvPicPr>
          <p:nvPr/>
        </p:nvPicPr>
        <p:blipFill rotWithShape="1">
          <a:blip r:embed="rId7"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38128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5D526B-456C-44D3-90C3-63C122B6069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9" name="Picture 8">
            <a:extLst>
              <a:ext uri="{FF2B5EF4-FFF2-40B4-BE49-F238E27FC236}">
                <a16:creationId xmlns:a16="http://schemas.microsoft.com/office/drawing/2014/main" id="{0D16329F-AE34-4137-890B-05D77EE58F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8" y="87780"/>
            <a:ext cx="2113008" cy="548640"/>
          </a:xfrm>
          <a:prstGeom prst="rect">
            <a:avLst/>
          </a:prstGeom>
        </p:spPr>
      </p:pic>
      <p:sp>
        <p:nvSpPr>
          <p:cNvPr id="10" name="Title 9">
            <a:extLst>
              <a:ext uri="{FF2B5EF4-FFF2-40B4-BE49-F238E27FC236}">
                <a16:creationId xmlns:a16="http://schemas.microsoft.com/office/drawing/2014/main" id="{0F5CE2F1-74DB-4B22-B1DB-A27545922C53}"/>
              </a:ext>
            </a:extLst>
          </p:cNvPr>
          <p:cNvSpPr>
            <a:spLocks noGrp="1"/>
          </p:cNvSpPr>
          <p:nvPr>
            <p:ph type="title" idx="4294967295"/>
          </p:nvPr>
        </p:nvSpPr>
        <p:spPr>
          <a:xfrm>
            <a:off x="26631" y="329016"/>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Data  and Metric Alignment</a:t>
            </a:r>
          </a:p>
        </p:txBody>
      </p:sp>
      <p:sp>
        <p:nvSpPr>
          <p:cNvPr id="7" name="TextBox 6">
            <a:extLst>
              <a:ext uri="{FF2B5EF4-FFF2-40B4-BE49-F238E27FC236}">
                <a16:creationId xmlns:a16="http://schemas.microsoft.com/office/drawing/2014/main" id="{C742E6F4-59DE-46A5-9AC0-ADC107067FB1}"/>
              </a:ext>
            </a:extLst>
          </p:cNvPr>
          <p:cNvSpPr txBox="1"/>
          <p:nvPr/>
        </p:nvSpPr>
        <p:spPr>
          <a:xfrm>
            <a:off x="1223058" y="1329988"/>
            <a:ext cx="10381113" cy="4705349"/>
          </a:xfrm>
          <a:prstGeom prst="rect">
            <a:avLst/>
          </a:prstGeom>
        </p:spPr>
        <p:txBody>
          <a:bodyPr vert="horz" wrap="square" lIns="91440" tIns="45720" rIns="91440" bIns="45720" rtlCol="0">
            <a:no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schemeClr val="accent4">
                    <a:lumMod val="40000"/>
                    <a:lumOff val="60000"/>
                  </a:schemeClr>
                </a:solidFill>
                <a:effectLst/>
                <a:uLnTx/>
                <a:uFillTx/>
                <a:ea typeface="+mn-ea"/>
                <a:cs typeface="+mn-cs"/>
              </a:rPr>
              <a:t>Alignment with CASAS/TE Calculations</a:t>
            </a:r>
          </a:p>
          <a:p>
            <a:pPr marL="1087438" marR="0" lvl="1" indent="-457200" algn="l" defTabSz="914400" rtl="0" eaLnBrk="1" fontAlgn="auto" latinLnBrk="0" hangingPunct="1">
              <a:lnSpc>
                <a:spcPct val="100000"/>
              </a:lnSpc>
              <a:spcBef>
                <a:spcPts val="600"/>
              </a:spcBef>
              <a:spcAft>
                <a:spcPts val="0"/>
              </a:spcAft>
              <a:buClrTx/>
              <a:buSzTx/>
              <a:buFont typeface="+mj-lt"/>
              <a:buAutoNum type="alphaLcParenR"/>
              <a:tabLst/>
              <a:defRPr/>
            </a:pPr>
            <a:r>
              <a:rPr kumimoji="0" lang="en-US" sz="2200" b="0" i="0" u="none" strike="noStrike" kern="1200" cap="none" spc="0" normalizeH="0" baseline="0" noProof="0" dirty="0">
                <a:ln>
                  <a:noFill/>
                </a:ln>
                <a:solidFill>
                  <a:schemeClr val="accent4">
                    <a:lumMod val="40000"/>
                    <a:lumOff val="60000"/>
                  </a:schemeClr>
                </a:solidFill>
                <a:effectLst/>
                <a:uLnTx/>
                <a:uFillTx/>
                <a:ea typeface="+mn-ea"/>
                <a:cs typeface="+mn-cs"/>
              </a:rPr>
              <a:t>Aligned program, population, and outcome definitions</a:t>
            </a:r>
          </a:p>
          <a:p>
            <a:pPr marL="1087438" marR="0" lvl="1" indent="-457200" algn="l" defTabSz="914400" rtl="0" eaLnBrk="1" fontAlgn="auto" latinLnBrk="0" hangingPunct="1">
              <a:lnSpc>
                <a:spcPct val="100000"/>
              </a:lnSpc>
              <a:spcBef>
                <a:spcPts val="600"/>
              </a:spcBef>
              <a:spcAft>
                <a:spcPts val="0"/>
              </a:spcAft>
              <a:buClrTx/>
              <a:buSzTx/>
              <a:buFont typeface="+mj-lt"/>
              <a:buAutoNum type="alphaLcParenR"/>
              <a:tabLst/>
              <a:defRPr/>
            </a:pPr>
            <a:r>
              <a:rPr kumimoji="0" lang="en-US" sz="2200" b="0" i="0" u="none" strike="noStrike" kern="1200" cap="none" spc="0" normalizeH="0" baseline="0" noProof="0" dirty="0">
                <a:ln>
                  <a:noFill/>
                </a:ln>
                <a:solidFill>
                  <a:schemeClr val="accent4">
                    <a:lumMod val="40000"/>
                    <a:lumOff val="60000"/>
                  </a:schemeClr>
                </a:solidFill>
                <a:effectLst/>
                <a:uLnTx/>
                <a:uFillTx/>
                <a:ea typeface="+mn-ea"/>
                <a:cs typeface="+mn-cs"/>
              </a:rPr>
              <a:t>Lowered age to include 16 and over for TE and COMIS data</a:t>
            </a:r>
          </a:p>
          <a:p>
            <a:pPr marL="1087438" marR="0" lvl="1" indent="-457200" algn="l" defTabSz="914400" rtl="0" eaLnBrk="1" fontAlgn="auto" latinLnBrk="0" hangingPunct="1">
              <a:lnSpc>
                <a:spcPct val="100000"/>
              </a:lnSpc>
              <a:spcBef>
                <a:spcPts val="600"/>
              </a:spcBef>
              <a:buClrTx/>
              <a:buSzTx/>
              <a:buFont typeface="+mj-lt"/>
              <a:buAutoNum type="alphaLcParenR"/>
              <a:tabLst/>
              <a:defRPr/>
            </a:pPr>
            <a:r>
              <a:rPr kumimoji="0" lang="en-US" sz="2200" b="0" i="0" u="none" strike="noStrike" kern="1200" cap="none" spc="0" normalizeH="0" baseline="0" noProof="0" dirty="0">
                <a:ln>
                  <a:noFill/>
                </a:ln>
                <a:solidFill>
                  <a:schemeClr val="accent4">
                    <a:lumMod val="40000"/>
                    <a:lumOff val="60000"/>
                  </a:schemeClr>
                </a:solidFill>
                <a:effectLst/>
                <a:uLnTx/>
                <a:uFillTx/>
                <a:ea typeface="+mn-ea"/>
                <a:cs typeface="+mn-cs"/>
              </a:rPr>
              <a:t>CASAS/WestEd review of TE calculations to validate AE 3.0 construction</a:t>
            </a:r>
          </a:p>
          <a:p>
            <a:pPr marL="1087438" marR="0" lvl="1" indent="-457200" algn="l" defTabSz="914400" rtl="0" eaLnBrk="1" fontAlgn="auto" latinLnBrk="0" hangingPunct="1">
              <a:lnSpc>
                <a:spcPct val="100000"/>
              </a:lnSpc>
              <a:spcBef>
                <a:spcPts val="600"/>
              </a:spcBef>
              <a:spcAft>
                <a:spcPts val="1200"/>
              </a:spcAft>
              <a:buClrTx/>
              <a:buSzTx/>
              <a:buFont typeface="+mj-lt"/>
              <a:buAutoNum type="alphaLcParenR"/>
              <a:tabLst/>
              <a:defRPr/>
            </a:pPr>
            <a:r>
              <a:rPr lang="en-US" sz="2200" dirty="0">
                <a:solidFill>
                  <a:schemeClr val="accent4">
                    <a:lumMod val="40000"/>
                    <a:lumOff val="60000"/>
                  </a:schemeClr>
                </a:solidFill>
              </a:rPr>
              <a:t>Decision made NOT align to CAEP definition for Reportable Individuals since students with 0 &lt; 1 program or contact hours are not included unless the student was flagged as receiving services</a:t>
            </a:r>
            <a:endParaRPr kumimoji="0" lang="en-US" sz="2200" b="0" i="0" u="none" strike="noStrike" kern="1200" cap="none" spc="0" normalizeH="0" baseline="0" noProof="0" dirty="0">
              <a:ln>
                <a:noFill/>
              </a:ln>
              <a:solidFill>
                <a:schemeClr val="accent4">
                  <a:lumMod val="40000"/>
                  <a:lumOff val="60000"/>
                </a:schemeClr>
              </a:solidFill>
              <a:effectLst/>
              <a:uLnTx/>
              <a:uFillTx/>
            </a:endParaRP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600" b="1" i="0" u="none" strike="noStrike" kern="1200" cap="none" spc="0" normalizeH="0" baseline="0" noProof="0" dirty="0">
                <a:ln>
                  <a:noFill/>
                </a:ln>
                <a:solidFill>
                  <a:schemeClr val="accent4">
                    <a:lumMod val="40000"/>
                    <a:lumOff val="60000"/>
                  </a:schemeClr>
                </a:solidFill>
                <a:effectLst/>
                <a:uLnTx/>
                <a:uFillTx/>
                <a:ea typeface="+mn-ea"/>
                <a:cs typeface="+mn-cs"/>
              </a:rPr>
              <a:t>Alignment with Student Success Metrics</a:t>
            </a:r>
          </a:p>
          <a:p>
            <a:pPr marL="1087438" marR="0" lvl="1" indent="-457200" algn="l" defTabSz="914400" rtl="0" eaLnBrk="1" fontAlgn="auto" latinLnBrk="0" hangingPunct="1">
              <a:lnSpc>
                <a:spcPct val="100000"/>
              </a:lnSpc>
              <a:spcBef>
                <a:spcPts val="600"/>
              </a:spcBef>
              <a:spcAft>
                <a:spcPts val="0"/>
              </a:spcAft>
              <a:buClrTx/>
              <a:buSzTx/>
              <a:buFont typeface="+mj-lt"/>
              <a:buAutoNum type="alphaLcParenR"/>
              <a:tabLst/>
              <a:defRPr/>
            </a:pPr>
            <a:r>
              <a:rPr kumimoji="0" lang="en-US" sz="2200" b="0" i="0" u="none" strike="noStrike" kern="1200" cap="none" spc="0" normalizeH="0" baseline="0" noProof="0" dirty="0">
                <a:ln>
                  <a:noFill/>
                </a:ln>
                <a:solidFill>
                  <a:schemeClr val="accent4">
                    <a:lumMod val="40000"/>
                    <a:lumOff val="60000"/>
                  </a:schemeClr>
                </a:solidFill>
                <a:effectLst/>
                <a:uLnTx/>
                <a:uFillTx/>
                <a:ea typeface="+mn-ea"/>
                <a:cs typeface="+mn-cs"/>
              </a:rPr>
              <a:t>Alignment of Adult Ed/ESL and Short Term CTE journey metrics with existing CAEP definitions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4">
                  <a:lumMod val="40000"/>
                  <a:lumOff val="60000"/>
                </a:schemeClr>
              </a:solidFill>
              <a:effectLst/>
              <a:uLnTx/>
              <a:uFillTx/>
              <a:ea typeface="+mn-ea"/>
              <a:cs typeface="+mn-cs"/>
            </a:endParaRPr>
          </a:p>
        </p:txBody>
      </p:sp>
      <p:pic>
        <p:nvPicPr>
          <p:cNvPr id="11" name="Picture 10">
            <a:extLst>
              <a:ext uri="{FF2B5EF4-FFF2-40B4-BE49-F238E27FC236}">
                <a16:creationId xmlns:a16="http://schemas.microsoft.com/office/drawing/2014/main" id="{90D13BA8-CAE4-421A-ADC3-57F117AB259F}"/>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2" name="Picture 11">
            <a:extLst>
              <a:ext uri="{FF2B5EF4-FFF2-40B4-BE49-F238E27FC236}">
                <a16:creationId xmlns:a16="http://schemas.microsoft.com/office/drawing/2014/main" id="{3F6054DD-D43D-46D2-B386-7C4F40A3623A}"/>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375935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5D7ACF-7A03-4019-8D96-AFCB525BB17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7" name="Picture 6">
            <a:extLst>
              <a:ext uri="{FF2B5EF4-FFF2-40B4-BE49-F238E27FC236}">
                <a16:creationId xmlns:a16="http://schemas.microsoft.com/office/drawing/2014/main" id="{1E300705-BCB7-4313-A9D4-A4CE717A32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8" y="87780"/>
            <a:ext cx="2113008" cy="548640"/>
          </a:xfrm>
          <a:prstGeom prst="rect">
            <a:avLst/>
          </a:prstGeom>
        </p:spPr>
      </p:pic>
      <p:sp>
        <p:nvSpPr>
          <p:cNvPr id="9" name="Title 8">
            <a:extLst>
              <a:ext uri="{FF2B5EF4-FFF2-40B4-BE49-F238E27FC236}">
                <a16:creationId xmlns:a16="http://schemas.microsoft.com/office/drawing/2014/main" id="{42D0258A-8412-4329-856C-78E1224F7ACF}"/>
              </a:ext>
            </a:extLst>
          </p:cNvPr>
          <p:cNvSpPr>
            <a:spLocks noGrp="1"/>
          </p:cNvSpPr>
          <p:nvPr>
            <p:ph type="title" idx="4294967295"/>
          </p:nvPr>
        </p:nvSpPr>
        <p:spPr>
          <a:xfrm>
            <a:off x="-142814" y="850633"/>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New Metrics and New View in Build 3</a:t>
            </a:r>
          </a:p>
        </p:txBody>
      </p:sp>
      <p:sp>
        <p:nvSpPr>
          <p:cNvPr id="2" name="Rectangle 1">
            <a:extLst>
              <a:ext uri="{FF2B5EF4-FFF2-40B4-BE49-F238E27FC236}">
                <a16:creationId xmlns:a16="http://schemas.microsoft.com/office/drawing/2014/main" id="{CC73917E-9388-4809-ACB3-22B26B3F45B4}"/>
              </a:ext>
            </a:extLst>
          </p:cNvPr>
          <p:cNvSpPr/>
          <p:nvPr/>
        </p:nvSpPr>
        <p:spPr>
          <a:xfrm>
            <a:off x="1088774" y="1665011"/>
            <a:ext cx="10548257" cy="4401205"/>
          </a:xfrm>
          <a:prstGeom prst="rect">
            <a:avLst/>
          </a:prstGeom>
        </p:spPr>
        <p:txBody>
          <a:bodyPr wrap="square">
            <a:spAutoFit/>
          </a:bodyPr>
          <a:lstStyle/>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Adults served with 1-11 instructional contact hours</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Service only students</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Participants in Workforce Preparation</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First Time Participants (by program area)</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Returning or Continuing Participants</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Participants taking courses in more than one program area</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Participants taking courses at more than one adult school</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Subsequently took transfer level math or English</a:t>
            </a:r>
          </a:p>
          <a:p>
            <a:pPr marL="457200" indent="-457200">
              <a:spcBef>
                <a:spcPts val="300"/>
              </a:spcBef>
              <a:buClr>
                <a:srgbClr val="00B0F0"/>
              </a:buClr>
              <a:buSzPct val="130000"/>
              <a:buFont typeface="Arial" panose="020B0604020202020204" pitchFamily="34" charset="0"/>
              <a:buChar char="•"/>
            </a:pPr>
            <a:r>
              <a:rPr lang="en-US" sz="2600" dirty="0">
                <a:solidFill>
                  <a:schemeClr val="accent4">
                    <a:lumMod val="40000"/>
                    <a:lumOff val="60000"/>
                  </a:schemeClr>
                </a:solidFill>
              </a:rPr>
              <a:t>Year to Year Persistence</a:t>
            </a:r>
          </a:p>
          <a:p>
            <a:pPr marL="457200" indent="-457200">
              <a:buClr>
                <a:srgbClr val="00B0F0"/>
              </a:buClr>
              <a:buSzPct val="130000"/>
              <a:buFont typeface="Arial" panose="020B0604020202020204" pitchFamily="34" charset="0"/>
              <a:buChar char="•"/>
            </a:pPr>
            <a:r>
              <a:rPr lang="en-US" sz="2600" dirty="0">
                <a:solidFill>
                  <a:schemeClr val="accent4">
                    <a:lumMod val="40000"/>
                    <a:lumOff val="60000"/>
                  </a:schemeClr>
                </a:solidFill>
              </a:rPr>
              <a:t>Community College District view</a:t>
            </a:r>
          </a:p>
        </p:txBody>
      </p:sp>
      <p:pic>
        <p:nvPicPr>
          <p:cNvPr id="10" name="Picture 9">
            <a:extLst>
              <a:ext uri="{FF2B5EF4-FFF2-40B4-BE49-F238E27FC236}">
                <a16:creationId xmlns:a16="http://schemas.microsoft.com/office/drawing/2014/main" id="{B4FC9655-BDE9-4AD4-87A6-CD894B3DC0DF}"/>
              </a:ext>
              <a:ext uri="{C183D7F6-B498-43B3-948B-1728B52AA6E4}">
                <adec:decorative xmlns:adec="http://schemas.microsoft.com/office/drawing/2017/decorative" val="1"/>
              </a:ext>
            </a:extLst>
          </p:cNvPr>
          <p:cNvPicPr>
            <a:picLocks noChangeAspect="1"/>
          </p:cNvPicPr>
          <p:nvPr/>
        </p:nvPicPr>
        <p:blipFill>
          <a:blip r:embed="rId4"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1" name="Picture 10">
            <a:extLst>
              <a:ext uri="{FF2B5EF4-FFF2-40B4-BE49-F238E27FC236}">
                <a16:creationId xmlns:a16="http://schemas.microsoft.com/office/drawing/2014/main" id="{EC3E8C07-609C-4E84-894C-17DD64439DD9}"/>
              </a:ext>
              <a:ext uri="{C183D7F6-B498-43B3-948B-1728B52AA6E4}">
                <adec:decorative xmlns:adec="http://schemas.microsoft.com/office/drawing/2017/decorative" val="1"/>
              </a:ext>
            </a:extLst>
          </p:cNvPr>
          <p:cNvPicPr>
            <a:picLocks noChangeAspect="1"/>
          </p:cNvPicPr>
          <p:nvPr/>
        </p:nvPicPr>
        <p:blipFill rotWithShape="1">
          <a:blip r:embed="rId5"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336812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B2DAAAA-E38B-4744-93E0-F2CAE90E548F}"/>
              </a:ext>
            </a:extLst>
          </p:cNvPr>
          <p:cNvSpPr>
            <a:spLocks noGrp="1"/>
          </p:cNvSpPr>
          <p:nvPr>
            <p:ph type="title" idx="4294967295"/>
          </p:nvPr>
        </p:nvSpPr>
        <p:spPr>
          <a:xfrm>
            <a:off x="-142814" y="341338"/>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err="1">
                <a:ln>
                  <a:noFill/>
                </a:ln>
                <a:solidFill>
                  <a:schemeClr val="accent4"/>
                </a:solidFill>
                <a:effectLst/>
                <a:uLnTx/>
                <a:uFillTx/>
                <a:latin typeface="Century Gothic" panose="020B0502020202020204" pitchFamily="34" charset="0"/>
                <a:ea typeface="+mn-ea"/>
                <a:cs typeface="+mn-cs"/>
              </a:rPr>
              <a:t>Disaggregations</a:t>
            </a: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 and Drilldowns</a:t>
            </a:r>
          </a:p>
        </p:txBody>
      </p:sp>
      <p:sp>
        <p:nvSpPr>
          <p:cNvPr id="3" name="Content Placeholder 2">
            <a:extLst>
              <a:ext uri="{FF2B5EF4-FFF2-40B4-BE49-F238E27FC236}">
                <a16:creationId xmlns:a16="http://schemas.microsoft.com/office/drawing/2014/main" id="{6DB51525-E253-4D80-AC09-6D7D2A832E20}"/>
              </a:ext>
            </a:extLst>
          </p:cNvPr>
          <p:cNvSpPr>
            <a:spLocks noGrp="1"/>
          </p:cNvSpPr>
          <p:nvPr>
            <p:ph idx="1"/>
          </p:nvPr>
        </p:nvSpPr>
        <p:spPr>
          <a:xfrm>
            <a:off x="844321" y="1245327"/>
            <a:ext cx="5054133" cy="3896463"/>
          </a:xfrm>
        </p:spPr>
        <p:txBody>
          <a:bodyPr>
            <a:normAutofit/>
          </a:bodyPr>
          <a:lstStyle/>
          <a:p>
            <a:pPr marL="404813" indent="-404813">
              <a:lnSpc>
                <a:spcPct val="100000"/>
              </a:lnSpc>
              <a:spcBef>
                <a:spcPts val="600"/>
              </a:spcBef>
              <a:buClr>
                <a:srgbClr val="C00000"/>
              </a:buClr>
              <a:buSzPct val="130000"/>
              <a:buFont typeface="Arial" panose="020B0604020202020204" pitchFamily="34" charset="0"/>
              <a:buChar char="•"/>
            </a:pPr>
            <a:r>
              <a:rPr lang="en-US" sz="3200" b="0" dirty="0">
                <a:latin typeface="+mn-lt"/>
                <a:cs typeface="Calibri" panose="020F0502020204030204" pitchFamily="34" charset="0"/>
              </a:rPr>
              <a:t>Age Group</a:t>
            </a:r>
          </a:p>
          <a:p>
            <a:pPr marL="404813" indent="-404813">
              <a:lnSpc>
                <a:spcPct val="100000"/>
              </a:lnSpc>
              <a:spcBef>
                <a:spcPts val="600"/>
              </a:spcBef>
              <a:buClr>
                <a:srgbClr val="C00000"/>
              </a:buClr>
              <a:buSzPct val="130000"/>
              <a:buFont typeface="Arial" panose="020B0604020202020204" pitchFamily="34" charset="0"/>
              <a:buChar char="•"/>
            </a:pPr>
            <a:r>
              <a:rPr lang="en-US" sz="3200" b="0" dirty="0">
                <a:latin typeface="+mn-lt"/>
                <a:cs typeface="Calibri" panose="020F0502020204030204" pitchFamily="34" charset="0"/>
              </a:rPr>
              <a:t>Race/Ethnicity</a:t>
            </a:r>
          </a:p>
          <a:p>
            <a:pPr marL="404813" indent="-404813">
              <a:lnSpc>
                <a:spcPct val="100000"/>
              </a:lnSpc>
              <a:spcBef>
                <a:spcPts val="600"/>
              </a:spcBef>
              <a:spcAft>
                <a:spcPts val="1800"/>
              </a:spcAft>
              <a:buClr>
                <a:srgbClr val="C00000"/>
              </a:buClr>
              <a:buSzPct val="130000"/>
              <a:buFont typeface="Arial" panose="020B0604020202020204" pitchFamily="34" charset="0"/>
              <a:buChar char="•"/>
            </a:pPr>
            <a:r>
              <a:rPr lang="en-US" sz="3200" b="0" dirty="0">
                <a:latin typeface="+mn-lt"/>
                <a:cs typeface="Calibri" panose="020F0502020204030204" pitchFamily="34" charset="0"/>
              </a:rPr>
              <a:t>Gender</a:t>
            </a:r>
          </a:p>
          <a:p>
            <a:pPr marL="404813" indent="-404813">
              <a:lnSpc>
                <a:spcPct val="100000"/>
              </a:lnSpc>
              <a:spcBef>
                <a:spcPts val="1800"/>
              </a:spcBef>
              <a:buClr>
                <a:srgbClr val="C00000"/>
              </a:buClr>
              <a:buSzPct val="130000"/>
              <a:buFont typeface="Arial" panose="020B0604020202020204" pitchFamily="34" charset="0"/>
              <a:buChar char="•"/>
            </a:pPr>
            <a:r>
              <a:rPr lang="en-US" sz="3200" b="0" dirty="0">
                <a:latin typeface="Calibri" panose="020F0502020204030204" pitchFamily="34" charset="0"/>
                <a:cs typeface="Calibri" panose="020F0502020204030204" pitchFamily="34" charset="0"/>
              </a:rPr>
              <a:t>Program (ABE/ASE/ESL/CTE)</a:t>
            </a:r>
          </a:p>
          <a:p>
            <a:pPr marL="404813" indent="-404813">
              <a:lnSpc>
                <a:spcPct val="100000"/>
              </a:lnSpc>
              <a:spcBef>
                <a:spcPts val="600"/>
              </a:spcBef>
              <a:buClr>
                <a:srgbClr val="C00000"/>
              </a:buClr>
              <a:buSzPct val="130000"/>
              <a:buFont typeface="Arial" panose="020B0604020202020204" pitchFamily="34" charset="0"/>
              <a:buChar char="•"/>
            </a:pPr>
            <a:r>
              <a:rPr lang="en-US" sz="3200" b="0" dirty="0">
                <a:latin typeface="Calibri" panose="020F0502020204030204" pitchFamily="34" charset="0"/>
                <a:cs typeface="Calibri" panose="020F0502020204030204" pitchFamily="34" charset="0"/>
              </a:rPr>
              <a:t>First Time/Returning (3.0)</a:t>
            </a:r>
          </a:p>
        </p:txBody>
      </p:sp>
      <p:sp>
        <p:nvSpPr>
          <p:cNvPr id="4" name="Right Brace 3">
            <a:extLst>
              <a:ext uri="{FF2B5EF4-FFF2-40B4-BE49-F238E27FC236}">
                <a16:creationId xmlns:a16="http://schemas.microsoft.com/office/drawing/2014/main" id="{8A031BE2-27FC-4535-AB48-2C5F9791996F}"/>
              </a:ext>
              <a:ext uri="{C183D7F6-B498-43B3-948B-1728B52AA6E4}">
                <adec:decorative xmlns:adec="http://schemas.microsoft.com/office/drawing/2017/decorative" val="1"/>
              </a:ext>
            </a:extLst>
          </p:cNvPr>
          <p:cNvSpPr/>
          <p:nvPr/>
        </p:nvSpPr>
        <p:spPr>
          <a:xfrm>
            <a:off x="3895607" y="1420655"/>
            <a:ext cx="555585" cy="1643605"/>
          </a:xfrm>
          <a:prstGeom prst="rightBrac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436858D-A48E-49CF-8703-746E7505E3C2}"/>
              </a:ext>
            </a:extLst>
          </p:cNvPr>
          <p:cNvSpPr txBox="1"/>
          <p:nvPr/>
        </p:nvSpPr>
        <p:spPr>
          <a:xfrm>
            <a:off x="4622077" y="1639645"/>
            <a:ext cx="1853757" cy="1164752"/>
          </a:xfrm>
          <a:prstGeom prst="rect">
            <a:avLst/>
          </a:prstGeom>
        </p:spPr>
        <p:txBody>
          <a:bodyPr vert="horz" wrap="square" lIns="91440" tIns="45720" rIns="91440" bIns="45720" rtlCol="0">
            <a:noAutofit/>
          </a:bodyPr>
          <a:lstStyle/>
          <a:p>
            <a:r>
              <a:rPr lang="en-US" sz="2800" dirty="0">
                <a:solidFill>
                  <a:srgbClr val="00B0F0"/>
                </a:solidFill>
              </a:rPr>
              <a:t>All </a:t>
            </a:r>
          </a:p>
          <a:p>
            <a:r>
              <a:rPr lang="en-US" sz="2800" dirty="0">
                <a:solidFill>
                  <a:srgbClr val="00B0F0"/>
                </a:solidFill>
              </a:rPr>
              <a:t>Metrics</a:t>
            </a:r>
          </a:p>
        </p:txBody>
      </p:sp>
      <p:sp>
        <p:nvSpPr>
          <p:cNvPr id="10" name="Right Brace 9">
            <a:extLst>
              <a:ext uri="{FF2B5EF4-FFF2-40B4-BE49-F238E27FC236}">
                <a16:creationId xmlns:a16="http://schemas.microsoft.com/office/drawing/2014/main" id="{82E193BF-2158-4F7A-A6D0-21B99FC21952}"/>
              </a:ext>
              <a:ext uri="{C183D7F6-B498-43B3-948B-1728B52AA6E4}">
                <adec:decorative xmlns:adec="http://schemas.microsoft.com/office/drawing/2017/decorative" val="1"/>
              </a:ext>
            </a:extLst>
          </p:cNvPr>
          <p:cNvSpPr/>
          <p:nvPr/>
        </p:nvSpPr>
        <p:spPr>
          <a:xfrm>
            <a:off x="5479834" y="3503897"/>
            <a:ext cx="555585" cy="1512519"/>
          </a:xfrm>
          <a:prstGeom prst="rightBrac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descr="Screen capture of the Drilldown Metric.">
            <a:extLst>
              <a:ext uri="{FF2B5EF4-FFF2-40B4-BE49-F238E27FC236}">
                <a16:creationId xmlns:a16="http://schemas.microsoft.com/office/drawing/2014/main" id="{236B227A-465C-48A0-B281-7992A5C214CA}"/>
              </a:ext>
            </a:extLst>
          </p:cNvPr>
          <p:cNvPicPr>
            <a:picLocks noChangeAspect="1"/>
          </p:cNvPicPr>
          <p:nvPr/>
        </p:nvPicPr>
        <p:blipFill>
          <a:blip r:embed="rId3"/>
          <a:stretch>
            <a:fillRect/>
          </a:stretch>
        </p:blipFill>
        <p:spPr>
          <a:xfrm>
            <a:off x="6427954" y="1195060"/>
            <a:ext cx="1804972" cy="2290520"/>
          </a:xfrm>
          <a:prstGeom prst="rect">
            <a:avLst/>
          </a:prstGeom>
        </p:spPr>
      </p:pic>
      <p:sp>
        <p:nvSpPr>
          <p:cNvPr id="11" name="TextBox 10">
            <a:extLst>
              <a:ext uri="{FF2B5EF4-FFF2-40B4-BE49-F238E27FC236}">
                <a16:creationId xmlns:a16="http://schemas.microsoft.com/office/drawing/2014/main" id="{46C11AC3-92C1-4E11-8D3E-DD7748BCBE9F}"/>
              </a:ext>
            </a:extLst>
          </p:cNvPr>
          <p:cNvSpPr txBox="1"/>
          <p:nvPr/>
        </p:nvSpPr>
        <p:spPr>
          <a:xfrm>
            <a:off x="6215906" y="3754524"/>
            <a:ext cx="1804972" cy="972134"/>
          </a:xfrm>
          <a:prstGeom prst="rect">
            <a:avLst/>
          </a:prstGeom>
        </p:spPr>
        <p:txBody>
          <a:bodyPr vert="horz" wrap="square" lIns="91440" tIns="45720" rIns="91440" bIns="45720" rtlCol="0">
            <a:noAutofit/>
          </a:bodyPr>
          <a:lstStyle/>
          <a:p>
            <a:pPr>
              <a:lnSpc>
                <a:spcPts val="3600"/>
              </a:lnSpc>
            </a:pPr>
            <a:r>
              <a:rPr lang="en-US" sz="2800" dirty="0">
                <a:solidFill>
                  <a:srgbClr val="00B0F0"/>
                </a:solidFill>
              </a:rPr>
              <a:t>Some</a:t>
            </a:r>
          </a:p>
          <a:p>
            <a:pPr>
              <a:lnSpc>
                <a:spcPts val="3600"/>
              </a:lnSpc>
            </a:pPr>
            <a:r>
              <a:rPr lang="en-US" sz="2800" dirty="0">
                <a:solidFill>
                  <a:srgbClr val="00B0F0"/>
                </a:solidFill>
              </a:rPr>
              <a:t>Metrics</a:t>
            </a:r>
          </a:p>
        </p:txBody>
      </p:sp>
      <p:sp>
        <p:nvSpPr>
          <p:cNvPr id="20" name="TextBox 19">
            <a:extLst>
              <a:ext uri="{FF2B5EF4-FFF2-40B4-BE49-F238E27FC236}">
                <a16:creationId xmlns:a16="http://schemas.microsoft.com/office/drawing/2014/main" id="{0F0979B2-6178-41B3-AA2C-D4F85F994246}"/>
              </a:ext>
            </a:extLst>
          </p:cNvPr>
          <p:cNvSpPr txBox="1"/>
          <p:nvPr/>
        </p:nvSpPr>
        <p:spPr>
          <a:xfrm>
            <a:off x="691005" y="5317118"/>
            <a:ext cx="6760030" cy="824444"/>
          </a:xfrm>
          <a:prstGeom prst="rect">
            <a:avLst/>
          </a:prstGeom>
        </p:spPr>
        <p:txBody>
          <a:bodyPr vert="horz" wrap="square" lIns="91440" tIns="45720" rIns="91440" bIns="45720" rtlCol="0">
            <a:noAutofit/>
          </a:bodyPr>
          <a:lstStyle/>
          <a:p>
            <a:r>
              <a:rPr lang="en-US" dirty="0">
                <a:solidFill>
                  <a:schemeClr val="accent4">
                    <a:lumMod val="20000"/>
                    <a:lumOff val="80000"/>
                  </a:schemeClr>
                </a:solidFill>
              </a:rPr>
              <a:t>Note: Drilldowns work together. Therefore, a user can see how many first time ASE students or returning ABE females students met the metric outcome</a:t>
            </a:r>
          </a:p>
        </p:txBody>
      </p:sp>
      <p:grpSp>
        <p:nvGrpSpPr>
          <p:cNvPr id="2" name="Group 1" descr="Screen capture of the Program type and Student Type Metrics. ">
            <a:extLst>
              <a:ext uri="{FF2B5EF4-FFF2-40B4-BE49-F238E27FC236}">
                <a16:creationId xmlns:a16="http://schemas.microsoft.com/office/drawing/2014/main" id="{FB6BCCF4-7C5B-45C3-A1EE-F0E4A5E31298}"/>
              </a:ext>
            </a:extLst>
          </p:cNvPr>
          <p:cNvGrpSpPr/>
          <p:nvPr/>
        </p:nvGrpSpPr>
        <p:grpSpPr>
          <a:xfrm>
            <a:off x="7714568" y="3754524"/>
            <a:ext cx="3401166" cy="2611050"/>
            <a:chOff x="7714568" y="3754524"/>
            <a:chExt cx="3401166" cy="2611050"/>
          </a:xfrm>
        </p:grpSpPr>
        <p:pic>
          <p:nvPicPr>
            <p:cNvPr id="13" name="Picture 12" descr="A screenshot of a cell phone&#10;&#10;Description automatically generated">
              <a:extLst>
                <a:ext uri="{FF2B5EF4-FFF2-40B4-BE49-F238E27FC236}">
                  <a16:creationId xmlns:a16="http://schemas.microsoft.com/office/drawing/2014/main" id="{28EE664B-FE6E-48A6-9816-C68BFA1B8154}"/>
                </a:ext>
              </a:extLst>
            </p:cNvPr>
            <p:cNvPicPr>
              <a:picLocks noChangeAspect="1"/>
            </p:cNvPicPr>
            <p:nvPr/>
          </p:nvPicPr>
          <p:blipFill>
            <a:blip r:embed="rId4"/>
            <a:stretch>
              <a:fillRect/>
            </a:stretch>
          </p:blipFill>
          <p:spPr>
            <a:xfrm>
              <a:off x="7714568" y="3754524"/>
              <a:ext cx="1610340" cy="258349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F8A39073-DE4E-4D3F-9683-99F240E4204D}"/>
                </a:ext>
              </a:extLst>
            </p:cNvPr>
            <p:cNvPicPr>
              <a:picLocks noChangeAspect="1"/>
            </p:cNvPicPr>
            <p:nvPr/>
          </p:nvPicPr>
          <p:blipFill>
            <a:blip r:embed="rId5"/>
            <a:stretch>
              <a:fillRect/>
            </a:stretch>
          </p:blipFill>
          <p:spPr>
            <a:xfrm>
              <a:off x="9505395" y="3754524"/>
              <a:ext cx="1610339" cy="2611050"/>
            </a:xfrm>
            <a:prstGeom prst="rect">
              <a:avLst/>
            </a:prstGeom>
          </p:spPr>
        </p:pic>
      </p:grpSp>
      <p:pic>
        <p:nvPicPr>
          <p:cNvPr id="14" name="Picture 13">
            <a:extLst>
              <a:ext uri="{FF2B5EF4-FFF2-40B4-BE49-F238E27FC236}">
                <a16:creationId xmlns:a16="http://schemas.microsoft.com/office/drawing/2014/main" id="{135ABE8C-C7C8-4B50-B617-14D3CEB003BB}"/>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5" name="Picture 14">
            <a:extLst>
              <a:ext uri="{FF2B5EF4-FFF2-40B4-BE49-F238E27FC236}">
                <a16:creationId xmlns:a16="http://schemas.microsoft.com/office/drawing/2014/main" id="{227266E7-D463-4E31-B47F-1557F317707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18" y="87780"/>
            <a:ext cx="2113008" cy="548640"/>
          </a:xfrm>
          <a:prstGeom prst="rect">
            <a:avLst/>
          </a:prstGeom>
        </p:spPr>
      </p:pic>
      <p:pic>
        <p:nvPicPr>
          <p:cNvPr id="18" name="Picture 17">
            <a:extLst>
              <a:ext uri="{FF2B5EF4-FFF2-40B4-BE49-F238E27FC236}">
                <a16:creationId xmlns:a16="http://schemas.microsoft.com/office/drawing/2014/main" id="{452E51A8-A82A-4B82-9734-6A0296CE53D0}"/>
              </a:ext>
              <a:ext uri="{C183D7F6-B498-43B3-948B-1728B52AA6E4}">
                <adec:decorative xmlns:adec="http://schemas.microsoft.com/office/drawing/2017/decorative" val="1"/>
              </a:ext>
            </a:extLst>
          </p:cNvPr>
          <p:cNvPicPr>
            <a:picLocks noChangeAspect="1"/>
          </p:cNvPicPr>
          <p:nvPr/>
        </p:nvPicPr>
        <p:blipFill>
          <a:blip r:embed="rId8" cstate="print">
            <a:alphaModFix amt="62000"/>
            <a:extLst>
              <a:ext uri="{28A0092B-C50C-407E-A947-70E740481C1C}">
                <a14:useLocalDpi xmlns:a14="http://schemas.microsoft.com/office/drawing/2010/main" val="0"/>
              </a:ext>
            </a:extLst>
          </a:blip>
          <a:stretch>
            <a:fillRect/>
          </a:stretch>
        </p:blipFill>
        <p:spPr>
          <a:xfrm>
            <a:off x="3941241" y="6405948"/>
            <a:ext cx="3077185" cy="402029"/>
          </a:xfrm>
          <a:prstGeom prst="rect">
            <a:avLst/>
          </a:prstGeom>
        </p:spPr>
      </p:pic>
      <p:pic>
        <p:nvPicPr>
          <p:cNvPr id="21" name="Picture 20">
            <a:extLst>
              <a:ext uri="{FF2B5EF4-FFF2-40B4-BE49-F238E27FC236}">
                <a16:creationId xmlns:a16="http://schemas.microsoft.com/office/drawing/2014/main" id="{62DFA910-D9A7-4F78-A3C6-962CDC9DB65C}"/>
              </a:ext>
              <a:ext uri="{C183D7F6-B498-43B3-948B-1728B52AA6E4}">
                <adec:decorative xmlns:adec="http://schemas.microsoft.com/office/drawing/2017/decorative" val="1"/>
              </a:ext>
            </a:extLst>
          </p:cNvPr>
          <p:cNvPicPr>
            <a:picLocks noChangeAspect="1"/>
          </p:cNvPicPr>
          <p:nvPr/>
        </p:nvPicPr>
        <p:blipFill rotWithShape="1">
          <a:blip r:embed="rId9" cstate="print">
            <a:alphaModFix amt="74000"/>
            <a:extLst>
              <a:ext uri="{28A0092B-C50C-407E-A947-70E740481C1C}">
                <a14:useLocalDpi xmlns:a14="http://schemas.microsoft.com/office/drawing/2010/main" val="0"/>
              </a:ext>
            </a:extLst>
          </a:blip>
          <a:srcRect l="8961" t="6331" r="2666"/>
          <a:stretch/>
        </p:blipFill>
        <p:spPr>
          <a:xfrm>
            <a:off x="7105260" y="6438191"/>
            <a:ext cx="1281223" cy="381667"/>
          </a:xfrm>
          <a:prstGeom prst="rect">
            <a:avLst/>
          </a:prstGeom>
        </p:spPr>
      </p:pic>
    </p:spTree>
    <p:extLst>
      <p:ext uri="{BB962C8B-B14F-4D97-AF65-F5344CB8AC3E}">
        <p14:creationId xmlns:p14="http://schemas.microsoft.com/office/powerpoint/2010/main" val="10262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71128C-3D7D-45D1-ACF4-4B5CE0613310}"/>
              </a:ext>
              <a:ext uri="{C183D7F6-B498-43B3-948B-1728B52AA6E4}">
                <adec:decorative xmlns:adec="http://schemas.microsoft.com/office/drawing/2017/decorative" val="1"/>
              </a:ext>
            </a:extLst>
          </p:cNvPr>
          <p:cNvSpPr/>
          <p:nvPr/>
        </p:nvSpPr>
        <p:spPr>
          <a:xfrm>
            <a:off x="6061025" y="2320986"/>
            <a:ext cx="4930580" cy="2835920"/>
          </a:xfrm>
          <a:prstGeom prst="rect">
            <a:avLst/>
          </a:prstGeom>
          <a:solidFill>
            <a:schemeClr val="bg2">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DD44C3-FBD2-4B9A-B751-01A6ACA81466}"/>
              </a:ext>
              <a:ext uri="{C183D7F6-B498-43B3-948B-1728B52AA6E4}">
                <adec:decorative xmlns:adec="http://schemas.microsoft.com/office/drawing/2017/decorative" val="1"/>
              </a:ext>
            </a:extLst>
          </p:cNvPr>
          <p:cNvSpPr/>
          <p:nvPr/>
        </p:nvSpPr>
        <p:spPr>
          <a:xfrm>
            <a:off x="1061283" y="2321839"/>
            <a:ext cx="4756187" cy="2835920"/>
          </a:xfrm>
          <a:prstGeom prst="rect">
            <a:avLst/>
          </a:prstGeom>
          <a:solidFill>
            <a:schemeClr val="bg2">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E25809DE-9F28-4E18-A72E-70A92C086FD5}"/>
              </a:ext>
            </a:extLst>
          </p:cNvPr>
          <p:cNvSpPr>
            <a:spLocks noGrp="1"/>
          </p:cNvSpPr>
          <p:nvPr>
            <p:ph type="title" idx="4294967295"/>
          </p:nvPr>
        </p:nvSpPr>
        <p:spPr>
          <a:xfrm>
            <a:off x="0" y="761610"/>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New to Student Barriers to Employment</a:t>
            </a:r>
          </a:p>
        </p:txBody>
      </p:sp>
      <p:sp>
        <p:nvSpPr>
          <p:cNvPr id="3" name="Content Placeholder 2">
            <a:extLst>
              <a:ext uri="{FF2B5EF4-FFF2-40B4-BE49-F238E27FC236}">
                <a16:creationId xmlns:a16="http://schemas.microsoft.com/office/drawing/2014/main" id="{9A843A90-3897-4491-8533-1B3522286821}"/>
              </a:ext>
              <a:ext uri="{C183D7F6-B498-43B3-948B-1728B52AA6E4}">
                <adec:decorative xmlns:adec="http://schemas.microsoft.com/office/drawing/2017/decorative" val="0"/>
              </a:ext>
            </a:extLst>
          </p:cNvPr>
          <p:cNvSpPr>
            <a:spLocks noGrp="1"/>
          </p:cNvSpPr>
          <p:nvPr>
            <p:ph idx="1"/>
          </p:nvPr>
        </p:nvSpPr>
        <p:spPr>
          <a:xfrm>
            <a:off x="950131" y="1359748"/>
            <a:ext cx="10364624" cy="646331"/>
          </a:xfrm>
        </p:spPr>
        <p:txBody>
          <a:bodyPr>
            <a:noAutofit/>
          </a:bodyPr>
          <a:lstStyle/>
          <a:p>
            <a:pPr marL="0" indent="0">
              <a:lnSpc>
                <a:spcPct val="100000"/>
              </a:lnSpc>
              <a:spcBef>
                <a:spcPts val="0"/>
              </a:spcBef>
              <a:buNone/>
            </a:pPr>
            <a:r>
              <a:rPr lang="en-US" sz="2200" b="0" u="sng" dirty="0">
                <a:solidFill>
                  <a:schemeClr val="accent4">
                    <a:lumMod val="20000"/>
                    <a:lumOff val="80000"/>
                  </a:schemeClr>
                </a:solidFill>
                <a:latin typeface="+mn-lt"/>
              </a:rPr>
              <a:t>Reportable Individuals </a:t>
            </a:r>
            <a:r>
              <a:rPr lang="en-US" sz="2200" b="0" dirty="0">
                <a:solidFill>
                  <a:schemeClr val="accent4">
                    <a:lumMod val="20000"/>
                    <a:lumOff val="80000"/>
                  </a:schemeClr>
                </a:solidFill>
                <a:latin typeface="+mn-lt"/>
              </a:rPr>
              <a:t>who had &gt;1 instructional contact hour or received support services in the selected year are broken up into two categories:</a:t>
            </a:r>
          </a:p>
        </p:txBody>
      </p:sp>
      <p:sp>
        <p:nvSpPr>
          <p:cNvPr id="6" name="Rectangle 5">
            <a:extLst>
              <a:ext uri="{FF2B5EF4-FFF2-40B4-BE49-F238E27FC236}">
                <a16:creationId xmlns:a16="http://schemas.microsoft.com/office/drawing/2014/main" id="{83392177-4027-448E-BAAB-FAE0677A3F4A}"/>
              </a:ext>
            </a:extLst>
          </p:cNvPr>
          <p:cNvSpPr/>
          <p:nvPr/>
        </p:nvSpPr>
        <p:spPr>
          <a:xfrm>
            <a:off x="1105065" y="2316820"/>
            <a:ext cx="4882906" cy="2800767"/>
          </a:xfrm>
          <a:prstGeom prst="rect">
            <a:avLst/>
          </a:prstGeom>
        </p:spPr>
        <p:txBody>
          <a:bodyPr wrap="square">
            <a:spAutoFit/>
          </a:bodyPr>
          <a:lstStyle/>
          <a:p>
            <a:pPr>
              <a:buFont typeface="+mj-lt"/>
              <a:buAutoNum type="arabicPeriod"/>
            </a:pPr>
            <a:r>
              <a:rPr lang="en-US" sz="2000" b="1" dirty="0">
                <a:solidFill>
                  <a:schemeClr val="accent4">
                    <a:lumMod val="75000"/>
                  </a:schemeClr>
                </a:solidFill>
              </a:rPr>
              <a:t> Ever Flagged - </a:t>
            </a:r>
            <a:r>
              <a:rPr lang="en-US" sz="1900" dirty="0">
                <a:solidFill>
                  <a:schemeClr val="accent5">
                    <a:lumMod val="75000"/>
                  </a:schemeClr>
                </a:solidFill>
              </a:rPr>
              <a:t>having barriers to employment </a:t>
            </a:r>
            <a:r>
              <a:rPr lang="en-US" sz="1900" u="sng" dirty="0">
                <a:solidFill>
                  <a:schemeClr val="accent5">
                    <a:lumMod val="75000"/>
                  </a:schemeClr>
                </a:solidFill>
              </a:rPr>
              <a:t>at any time up to and including the selected year</a:t>
            </a:r>
            <a:r>
              <a:rPr lang="en-US" sz="1900" dirty="0">
                <a:solidFill>
                  <a:schemeClr val="accent5">
                    <a:lumMod val="75000"/>
                  </a:schemeClr>
                </a:solidFill>
              </a:rPr>
              <a:t>:</a:t>
            </a:r>
            <a:endParaRPr lang="en-US" sz="1900" b="1" dirty="0">
              <a:solidFill>
                <a:schemeClr val="accent5">
                  <a:lumMod val="75000"/>
                </a:schemeClr>
              </a:solidFill>
            </a:endParaRP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Cultural Barriers (SG18)</a:t>
            </a: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English Lang. Learner (enrolled in ESL)</a:t>
            </a: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Ex-Offender (SG15)</a:t>
            </a: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Foster Youth (SG03)</a:t>
            </a: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Low Income (SG14)</a:t>
            </a:r>
          </a:p>
          <a:p>
            <a:pPr marL="344488" lvl="1" indent="-228600">
              <a:spcBef>
                <a:spcPts val="200"/>
              </a:spcBef>
              <a:buClr>
                <a:srgbClr val="C00000"/>
              </a:buClr>
              <a:buSzPct val="130000"/>
              <a:buFont typeface="Arial" panose="020B0604020202020204" pitchFamily="34" charset="0"/>
              <a:buChar char="•"/>
            </a:pPr>
            <a:r>
              <a:rPr lang="en-US" dirty="0">
                <a:solidFill>
                  <a:schemeClr val="accent5">
                    <a:lumMod val="75000"/>
                  </a:schemeClr>
                </a:solidFill>
              </a:rPr>
              <a:t>Low Literacy (SG20)</a:t>
            </a:r>
          </a:p>
        </p:txBody>
      </p:sp>
      <p:sp>
        <p:nvSpPr>
          <p:cNvPr id="7" name="Rectangle 6">
            <a:extLst>
              <a:ext uri="{FF2B5EF4-FFF2-40B4-BE49-F238E27FC236}">
                <a16:creationId xmlns:a16="http://schemas.microsoft.com/office/drawing/2014/main" id="{5F4B684F-2EA8-4530-97FA-9EC1352160CE}"/>
              </a:ext>
            </a:extLst>
          </p:cNvPr>
          <p:cNvSpPr/>
          <p:nvPr/>
        </p:nvSpPr>
        <p:spPr>
          <a:xfrm>
            <a:off x="6096000" y="2346732"/>
            <a:ext cx="4895605" cy="2811026"/>
          </a:xfrm>
          <a:prstGeom prst="rect">
            <a:avLst/>
          </a:prstGeom>
        </p:spPr>
        <p:txBody>
          <a:bodyPr wrap="square">
            <a:spAutoFit/>
          </a:bodyPr>
          <a:lstStyle/>
          <a:p>
            <a:pPr marL="0" lvl="1">
              <a:buFont typeface="+mj-lt"/>
              <a:buAutoNum type="arabicPeriod" startAt="2"/>
            </a:pPr>
            <a:r>
              <a:rPr lang="en-US" sz="2000" b="1" dirty="0">
                <a:solidFill>
                  <a:schemeClr val="accent4">
                    <a:lumMod val="75000"/>
                  </a:schemeClr>
                </a:solidFill>
              </a:rPr>
              <a:t> Flagged -  </a:t>
            </a:r>
            <a:r>
              <a:rPr lang="en-US" sz="1900" dirty="0">
                <a:solidFill>
                  <a:schemeClr val="accent4">
                    <a:lumMod val="50000"/>
                  </a:schemeClr>
                </a:solidFill>
              </a:rPr>
              <a:t>having barriers to employment </a:t>
            </a:r>
            <a:r>
              <a:rPr lang="en-US" sz="1900" u="sng" dirty="0">
                <a:solidFill>
                  <a:schemeClr val="accent4">
                    <a:lumMod val="50000"/>
                  </a:schemeClr>
                </a:solidFill>
              </a:rPr>
              <a:t>ONLY in the selected year</a:t>
            </a:r>
            <a:r>
              <a:rPr lang="en-US" sz="1900" dirty="0">
                <a:solidFill>
                  <a:schemeClr val="accent4">
                    <a:lumMod val="50000"/>
                  </a:schemeClr>
                </a:solidFill>
              </a:rPr>
              <a:t>:</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Displaced Homemaker (SV05)</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Homeless (SG16)</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Long Term Unemployed (SG17)</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Migrant Farmworker (SV09)</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Seasonal Farmworker (SG19)</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Exhausting TANF within 2 Years (SC18)</a:t>
            </a:r>
          </a:p>
          <a:p>
            <a:pPr marL="344488" lvl="1" indent="-228600">
              <a:spcBef>
                <a:spcPts val="200"/>
              </a:spcBef>
              <a:buClr>
                <a:srgbClr val="C00000"/>
              </a:buClr>
              <a:buSzPct val="130000"/>
              <a:buFont typeface="Arial" panose="020B0604020202020204" pitchFamily="34" charset="0"/>
              <a:buChar char="•"/>
            </a:pPr>
            <a:r>
              <a:rPr lang="en-US" dirty="0">
                <a:solidFill>
                  <a:schemeClr val="accent4">
                    <a:lumMod val="50000"/>
                  </a:schemeClr>
                </a:solidFill>
              </a:rPr>
              <a:t>Single Parent (SV04)</a:t>
            </a:r>
          </a:p>
        </p:txBody>
      </p:sp>
      <p:sp>
        <p:nvSpPr>
          <p:cNvPr id="5" name="Rectangle 4">
            <a:extLst>
              <a:ext uri="{FF2B5EF4-FFF2-40B4-BE49-F238E27FC236}">
                <a16:creationId xmlns:a16="http://schemas.microsoft.com/office/drawing/2014/main" id="{83AC03C2-F3B5-4396-A387-037C27F4896C}"/>
              </a:ext>
            </a:extLst>
          </p:cNvPr>
          <p:cNvSpPr/>
          <p:nvPr/>
        </p:nvSpPr>
        <p:spPr>
          <a:xfrm>
            <a:off x="736211" y="5394952"/>
            <a:ext cx="10503520" cy="646331"/>
          </a:xfrm>
          <a:prstGeom prst="rect">
            <a:avLst/>
          </a:prstGeom>
        </p:spPr>
        <p:txBody>
          <a:bodyPr wrap="square">
            <a:spAutoFit/>
          </a:bodyPr>
          <a:lstStyle/>
          <a:p>
            <a:pPr marL="0" lvl="1"/>
            <a:r>
              <a:rPr lang="en-US" dirty="0">
                <a:solidFill>
                  <a:schemeClr val="accent4">
                    <a:lumMod val="20000"/>
                    <a:lumOff val="80000"/>
                  </a:schemeClr>
                </a:solidFill>
              </a:rPr>
              <a:t>NOTE: Make sure that the flags for the barriers </a:t>
            </a:r>
            <a:r>
              <a:rPr lang="en-US" u="sng" dirty="0">
                <a:solidFill>
                  <a:schemeClr val="accent4">
                    <a:lumMod val="20000"/>
                    <a:lumOff val="80000"/>
                  </a:schemeClr>
                </a:solidFill>
              </a:rPr>
              <a:t>only in the selected year </a:t>
            </a:r>
            <a:r>
              <a:rPr lang="en-US" dirty="0">
                <a:solidFill>
                  <a:schemeClr val="accent4">
                    <a:lumMod val="20000"/>
                    <a:lumOff val="80000"/>
                  </a:schemeClr>
                </a:solidFill>
              </a:rPr>
              <a:t>are updated each year since students will need to be flagged in any term of the academic year to be included</a:t>
            </a:r>
          </a:p>
        </p:txBody>
      </p:sp>
      <p:sp>
        <p:nvSpPr>
          <p:cNvPr id="10" name="Rectangle 9">
            <a:extLst>
              <a:ext uri="{FF2B5EF4-FFF2-40B4-BE49-F238E27FC236}">
                <a16:creationId xmlns:a16="http://schemas.microsoft.com/office/drawing/2014/main" id="{FA13954A-7E89-4E6D-8FCC-5DDCB62B5E90}"/>
              </a:ext>
              <a:ext uri="{C183D7F6-B498-43B3-948B-1728B52AA6E4}">
                <adec:decorative xmlns:adec="http://schemas.microsoft.com/office/drawing/2017/decorative" val="1"/>
              </a:ext>
            </a:extLst>
          </p:cNvPr>
          <p:cNvSpPr/>
          <p:nvPr/>
        </p:nvSpPr>
        <p:spPr>
          <a:xfrm>
            <a:off x="3934992" y="-899107"/>
            <a:ext cx="4322016" cy="400110"/>
          </a:xfrm>
          <a:prstGeom prst="rect">
            <a:avLst/>
          </a:prstGeom>
        </p:spPr>
        <p:txBody>
          <a:bodyPr wrap="none">
            <a:spAutoFit/>
          </a:bodyPr>
          <a:lstStyle/>
          <a:p>
            <a:pPr algn="ctr"/>
            <a:r>
              <a:rPr lang="en-US" dirty="0">
                <a:solidFill>
                  <a:srgbClr val="0070C0"/>
                </a:solidFill>
                <a:latin typeface="Century Gothic" panose="020B0502020202020204" pitchFamily="34" charset="0"/>
              </a:rPr>
              <a:t>New Metrics and New View in Build </a:t>
            </a:r>
            <a:r>
              <a:rPr lang="en-US" sz="2000" dirty="0">
                <a:solidFill>
                  <a:srgbClr val="0070C0"/>
                </a:solidFill>
                <a:latin typeface="Century Gothic" panose="020B0502020202020204" pitchFamily="34" charset="0"/>
              </a:rPr>
              <a:t>3</a:t>
            </a:r>
          </a:p>
        </p:txBody>
      </p:sp>
      <p:pic>
        <p:nvPicPr>
          <p:cNvPr id="11" name="Picture 10">
            <a:extLst>
              <a:ext uri="{FF2B5EF4-FFF2-40B4-BE49-F238E27FC236}">
                <a16:creationId xmlns:a16="http://schemas.microsoft.com/office/drawing/2014/main" id="{985D7D96-7B60-49BF-8E3A-75E3776A5B5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2" name="Picture 11">
            <a:extLst>
              <a:ext uri="{FF2B5EF4-FFF2-40B4-BE49-F238E27FC236}">
                <a16:creationId xmlns:a16="http://schemas.microsoft.com/office/drawing/2014/main" id="{6F7C34ED-49E9-48DC-8DE8-9D75E74F26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8" y="87780"/>
            <a:ext cx="2113008" cy="548640"/>
          </a:xfrm>
          <a:prstGeom prst="rect">
            <a:avLst/>
          </a:prstGeom>
        </p:spPr>
      </p:pic>
      <p:pic>
        <p:nvPicPr>
          <p:cNvPr id="15" name="Picture 14">
            <a:extLst>
              <a:ext uri="{FF2B5EF4-FFF2-40B4-BE49-F238E27FC236}">
                <a16:creationId xmlns:a16="http://schemas.microsoft.com/office/drawing/2014/main" id="{B9172AB1-1268-4EE9-A559-745B28F925CC}"/>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811766" y="6380409"/>
            <a:ext cx="3077185" cy="402029"/>
          </a:xfrm>
          <a:prstGeom prst="rect">
            <a:avLst/>
          </a:prstGeom>
        </p:spPr>
      </p:pic>
      <p:pic>
        <p:nvPicPr>
          <p:cNvPr id="16" name="Picture 15">
            <a:extLst>
              <a:ext uri="{FF2B5EF4-FFF2-40B4-BE49-F238E27FC236}">
                <a16:creationId xmlns:a16="http://schemas.microsoft.com/office/drawing/2014/main" id="{9C2423D6-81B8-40E0-9A9E-9E9BC039884C}"/>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75785" y="6412652"/>
            <a:ext cx="1281223" cy="381667"/>
          </a:xfrm>
          <a:prstGeom prst="rect">
            <a:avLst/>
          </a:prstGeom>
        </p:spPr>
      </p:pic>
    </p:spTree>
    <p:extLst>
      <p:ext uri="{BB962C8B-B14F-4D97-AF65-F5344CB8AC3E}">
        <p14:creationId xmlns:p14="http://schemas.microsoft.com/office/powerpoint/2010/main" val="29679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93176A7-7034-4A5A-B1F3-CFBE6F748AC0}"/>
              </a:ext>
            </a:extLst>
          </p:cNvPr>
          <p:cNvSpPr>
            <a:spLocks noGrp="1"/>
          </p:cNvSpPr>
          <p:nvPr>
            <p:ph type="title" idx="4294967295"/>
          </p:nvPr>
        </p:nvSpPr>
        <p:spPr>
          <a:xfrm>
            <a:off x="-190657" y="356360"/>
            <a:ext cx="12264887"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Resources</a:t>
            </a:r>
          </a:p>
        </p:txBody>
      </p:sp>
      <p:sp>
        <p:nvSpPr>
          <p:cNvPr id="3" name="Content Placeholder 2">
            <a:extLst>
              <a:ext uri="{FF2B5EF4-FFF2-40B4-BE49-F238E27FC236}">
                <a16:creationId xmlns:a16="http://schemas.microsoft.com/office/drawing/2014/main" id="{9A843A90-3897-4491-8533-1B3522286821}"/>
              </a:ext>
            </a:extLst>
          </p:cNvPr>
          <p:cNvSpPr>
            <a:spLocks noGrp="1"/>
          </p:cNvSpPr>
          <p:nvPr>
            <p:ph idx="1"/>
          </p:nvPr>
        </p:nvSpPr>
        <p:spPr>
          <a:xfrm>
            <a:off x="2617305" y="1082917"/>
            <a:ext cx="9239130" cy="4946031"/>
          </a:xfrm>
        </p:spPr>
        <p:txBody>
          <a:bodyPr>
            <a:normAutofit/>
          </a:bodyPr>
          <a:lstStyle/>
          <a:p>
            <a:pPr marL="457200" indent="-457200">
              <a:spcBef>
                <a:spcPts val="300"/>
              </a:spcBef>
              <a:spcAft>
                <a:spcPts val="1200"/>
              </a:spcAft>
              <a:buFont typeface="+mj-lt"/>
              <a:buAutoNum type="arabicPeriod"/>
            </a:pPr>
            <a:r>
              <a:rPr lang="en-US" sz="2600" dirty="0">
                <a:latin typeface="+mn-lt"/>
              </a:rPr>
              <a:t>COMIS Data Element Dictionary (back on the CO website) </a:t>
            </a:r>
            <a:r>
              <a:rPr lang="en-US" sz="2000" dirty="0">
                <a:solidFill>
                  <a:srgbClr val="00B0F0"/>
                </a:solidFill>
                <a:latin typeface="+mn-lt"/>
                <a:hlinkClick r:id="rId3">
                  <a:extLst>
                    <a:ext uri="{A12FA001-AC4F-418D-AE19-62706E023703}">
                      <ahyp:hlinkClr xmlns:ahyp="http://schemas.microsoft.com/office/drawing/2018/hyperlinkcolor" val="tx"/>
                    </a:ext>
                  </a:extLst>
                </a:hlinkClick>
              </a:rPr>
              <a:t>https://webdata.cccco.edu/ded/ded.htm</a:t>
            </a:r>
            <a:endParaRPr lang="en-US" sz="2000" dirty="0">
              <a:solidFill>
                <a:srgbClr val="00B0F0"/>
              </a:solidFill>
              <a:latin typeface="+mn-lt"/>
            </a:endParaRPr>
          </a:p>
          <a:p>
            <a:pPr marL="457200" indent="-457200">
              <a:spcBef>
                <a:spcPts val="0"/>
              </a:spcBef>
              <a:spcAft>
                <a:spcPts val="1200"/>
              </a:spcAft>
              <a:buFont typeface="+mj-lt"/>
              <a:buAutoNum type="arabicPeriod"/>
            </a:pPr>
            <a:r>
              <a:rPr lang="en-US" sz="2600" dirty="0">
                <a:latin typeface="+mn-lt"/>
              </a:rPr>
              <a:t>California Adult Education</a:t>
            </a:r>
            <a:r>
              <a:rPr lang="en-US" dirty="0">
                <a:solidFill>
                  <a:srgbClr val="EBEBEB">
                    <a:lumMod val="60000"/>
                    <a:lumOff val="40000"/>
                  </a:srgbClr>
                </a:solidFill>
              </a:rPr>
              <a:t> </a:t>
            </a:r>
            <a:r>
              <a:rPr lang="en-US" dirty="0">
                <a:solidFill>
                  <a:srgbClr val="00B0F0"/>
                </a:solidFill>
                <a:hlinkClick r:id="rId4">
                  <a:extLst>
                    <a:ext uri="{A12FA001-AC4F-418D-AE19-62706E023703}">
                      <ahyp:hlinkClr xmlns:ahyp="http://schemas.microsoft.com/office/drawing/2018/hyperlinkcolor" val="tx"/>
                    </a:ext>
                  </a:extLst>
                </a:hlinkClick>
              </a:rPr>
              <a:t>https://caladulted.org</a:t>
            </a:r>
            <a:endParaRPr lang="en-US" sz="2600" dirty="0">
              <a:solidFill>
                <a:srgbClr val="00B0F0"/>
              </a:solidFill>
              <a:latin typeface="+mn-lt"/>
            </a:endParaRPr>
          </a:p>
          <a:p>
            <a:pPr marL="457200" indent="-457200">
              <a:spcBef>
                <a:spcPts val="0"/>
              </a:spcBef>
              <a:buFont typeface="+mj-lt"/>
              <a:buAutoNum type="arabicPeriod"/>
            </a:pPr>
            <a:r>
              <a:rPr lang="en-US" sz="2600" dirty="0">
                <a:latin typeface="+mn-lt"/>
              </a:rPr>
              <a:t>Chancellor’s Office Datamart</a:t>
            </a:r>
          </a:p>
          <a:p>
            <a:pPr marL="457200" lvl="1" indent="0">
              <a:spcBef>
                <a:spcPts val="0"/>
              </a:spcBef>
              <a:spcAft>
                <a:spcPts val="1200"/>
              </a:spcAft>
              <a:buNone/>
            </a:pPr>
            <a:r>
              <a:rPr lang="en-US" sz="2000" dirty="0">
                <a:solidFill>
                  <a:srgbClr val="00B0F0"/>
                </a:solidFill>
                <a:latin typeface="+mn-lt"/>
                <a:hlinkClick r:id="rId5">
                  <a:extLst>
                    <a:ext uri="{A12FA001-AC4F-418D-AE19-62706E023703}">
                      <ahyp:hlinkClr xmlns:ahyp="http://schemas.microsoft.com/office/drawing/2018/hyperlinkcolor" val="tx"/>
                    </a:ext>
                  </a:extLst>
                </a:hlinkClick>
              </a:rPr>
              <a:t>https://datamart.cccco.edu/Outcomes/Default.aspx</a:t>
            </a:r>
            <a:endParaRPr lang="en-US" sz="2000" dirty="0">
              <a:solidFill>
                <a:srgbClr val="00B0F0"/>
              </a:solidFill>
              <a:latin typeface="+mn-lt"/>
            </a:endParaRPr>
          </a:p>
          <a:p>
            <a:pPr marL="457200" indent="-457200">
              <a:spcBef>
                <a:spcPts val="0"/>
              </a:spcBef>
              <a:spcAft>
                <a:spcPts val="1200"/>
              </a:spcAft>
              <a:buFont typeface="+mj-lt"/>
              <a:buAutoNum type="arabicPeriod"/>
            </a:pPr>
            <a:r>
              <a:rPr lang="en-US" sz="2600" dirty="0"/>
              <a:t>CASAS </a:t>
            </a:r>
            <a:r>
              <a:rPr lang="en-US" dirty="0">
                <a:solidFill>
                  <a:srgbClr val="00B0F0"/>
                </a:solidFill>
                <a:hlinkClick r:id="rId6">
                  <a:extLst>
                    <a:ext uri="{A12FA001-AC4F-418D-AE19-62706E023703}">
                      <ahyp:hlinkClr xmlns:ahyp="http://schemas.microsoft.com/office/drawing/2018/hyperlinkcolor" val="tx"/>
                    </a:ext>
                  </a:extLst>
                </a:hlinkClick>
              </a:rPr>
              <a:t>https://casas.org</a:t>
            </a:r>
            <a:r>
              <a:rPr lang="en-US" dirty="0">
                <a:solidFill>
                  <a:srgbClr val="00B0F0"/>
                </a:solidFill>
              </a:rPr>
              <a:t> </a:t>
            </a:r>
            <a:endParaRPr lang="en-US" dirty="0">
              <a:latin typeface="+mn-lt"/>
            </a:endParaRPr>
          </a:p>
          <a:p>
            <a:pPr marL="228600" indent="-457200">
              <a:spcBef>
                <a:spcPts val="0"/>
              </a:spcBef>
              <a:buFont typeface="+mj-lt"/>
              <a:buAutoNum type="arabicPeriod"/>
            </a:pPr>
            <a:r>
              <a:rPr lang="en-US" sz="2600" dirty="0" err="1">
                <a:latin typeface="+mn-lt"/>
              </a:rPr>
              <a:t>LaunchBoard</a:t>
            </a:r>
            <a:r>
              <a:rPr lang="en-US" sz="2600" dirty="0">
                <a:latin typeface="+mn-lt"/>
              </a:rPr>
              <a:t> Resources</a:t>
            </a:r>
          </a:p>
          <a:p>
            <a:pPr marL="457200" lvl="1" indent="0">
              <a:spcBef>
                <a:spcPts val="0"/>
              </a:spcBef>
              <a:spcAft>
                <a:spcPts val="1200"/>
              </a:spcAft>
              <a:buNone/>
            </a:pPr>
            <a:r>
              <a:rPr lang="en-US" sz="2000" u="sng" dirty="0">
                <a:solidFill>
                  <a:srgbClr val="00B0F0"/>
                </a:solidFill>
                <a:latin typeface="+mn-lt"/>
                <a:hlinkClick r:id="rId7">
                  <a:extLst>
                    <a:ext uri="{A12FA001-AC4F-418D-AE19-62706E023703}">
                      <ahyp:hlinkClr xmlns:ahyp="http://schemas.microsoft.com/office/drawing/2018/hyperlinkcolor" val="tx"/>
                    </a:ext>
                  </a:extLst>
                </a:hlinkClick>
              </a:rPr>
              <a:t>https://launchboard-resources.wested.org/resources?t_id=all</a:t>
            </a:r>
            <a:endParaRPr lang="en-US" sz="2000" u="sng" dirty="0">
              <a:solidFill>
                <a:srgbClr val="00B0F0"/>
              </a:solidFill>
              <a:latin typeface="+mn-lt"/>
            </a:endParaRPr>
          </a:p>
          <a:p>
            <a:pPr marL="514350" indent="-514350">
              <a:spcBef>
                <a:spcPts val="300"/>
              </a:spcBef>
              <a:spcAft>
                <a:spcPts val="1200"/>
              </a:spcAft>
              <a:buFont typeface="+mj-lt"/>
              <a:buAutoNum type="arabicPeriod"/>
            </a:pPr>
            <a:r>
              <a:rPr lang="en-US" sz="2600" dirty="0"/>
              <a:t>LaunchBoard and Noncredit FAQ </a:t>
            </a:r>
            <a:r>
              <a:rPr lang="en-US" dirty="0">
                <a:solidFill>
                  <a:srgbClr val="00B0F0"/>
                </a:solidFill>
              </a:rPr>
              <a:t>Available this week on LaunchBoard Resources, caladulted.org, and RP listservs</a:t>
            </a:r>
            <a:endParaRPr lang="en-US" dirty="0"/>
          </a:p>
          <a:p>
            <a:pPr marL="0" indent="0">
              <a:lnSpc>
                <a:spcPct val="120000"/>
              </a:lnSpc>
              <a:spcBef>
                <a:spcPts val="300"/>
              </a:spcBef>
              <a:spcAft>
                <a:spcPts val="1800"/>
              </a:spcAft>
              <a:buNone/>
            </a:pPr>
            <a:endParaRPr lang="en-US" dirty="0"/>
          </a:p>
          <a:p>
            <a:pPr marL="0" indent="0">
              <a:lnSpc>
                <a:spcPct val="120000"/>
              </a:lnSpc>
              <a:spcBef>
                <a:spcPts val="300"/>
              </a:spcBef>
              <a:spcAft>
                <a:spcPts val="1800"/>
              </a:spcAft>
              <a:buNone/>
            </a:pPr>
            <a:endParaRPr lang="en-US" dirty="0">
              <a:latin typeface="+mn-lt"/>
            </a:endParaRPr>
          </a:p>
          <a:p>
            <a:pPr marL="514350" indent="-514350">
              <a:lnSpc>
                <a:spcPct val="120000"/>
              </a:lnSpc>
              <a:spcBef>
                <a:spcPts val="300"/>
              </a:spcBef>
              <a:buFont typeface="+mj-lt"/>
              <a:buAutoNum type="arabicPeriod"/>
            </a:pPr>
            <a:endParaRPr lang="en-US" dirty="0">
              <a:latin typeface="+mn-lt"/>
            </a:endParaRPr>
          </a:p>
          <a:p>
            <a:pPr marL="1200150" lvl="1" indent="-514350">
              <a:lnSpc>
                <a:spcPct val="100000"/>
              </a:lnSpc>
              <a:spcBef>
                <a:spcPts val="300"/>
              </a:spcBef>
              <a:spcAft>
                <a:spcPts val="1200"/>
              </a:spcAft>
              <a:buFont typeface="+mj-lt"/>
              <a:buAutoNum type="alphaLcParenR"/>
            </a:pPr>
            <a:endParaRPr lang="en-US" dirty="0">
              <a:latin typeface="+mn-lt"/>
            </a:endParaRPr>
          </a:p>
          <a:p>
            <a:pPr marL="514350" indent="-514350">
              <a:lnSpc>
                <a:spcPct val="100000"/>
              </a:lnSpc>
              <a:spcBef>
                <a:spcPts val="300"/>
              </a:spcBef>
              <a:buFont typeface="+mj-lt"/>
              <a:buAutoNum type="arabicPeriod"/>
            </a:pPr>
            <a:endParaRPr lang="en-US" sz="2600" b="0" dirty="0">
              <a:latin typeface="+mn-lt"/>
            </a:endParaRPr>
          </a:p>
        </p:txBody>
      </p:sp>
      <p:pic>
        <p:nvPicPr>
          <p:cNvPr id="6" name="Picture 5">
            <a:extLst>
              <a:ext uri="{FF2B5EF4-FFF2-40B4-BE49-F238E27FC236}">
                <a16:creationId xmlns:a16="http://schemas.microsoft.com/office/drawing/2014/main" id="{F2006BDE-7066-4568-A07E-B9FC631C17D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1424" y="4288643"/>
            <a:ext cx="1335046" cy="1159489"/>
          </a:xfrm>
          <a:prstGeom prst="rect">
            <a:avLst/>
          </a:prstGeom>
          <a:ln>
            <a:solidFill>
              <a:schemeClr val="accent1"/>
            </a:solidFill>
          </a:ln>
        </p:spPr>
      </p:pic>
      <p:pic>
        <p:nvPicPr>
          <p:cNvPr id="14" name="Picture 13">
            <a:extLst>
              <a:ext uri="{FF2B5EF4-FFF2-40B4-BE49-F238E27FC236}">
                <a16:creationId xmlns:a16="http://schemas.microsoft.com/office/drawing/2014/main" id="{3C79EA60-F014-464E-84AB-B0BDCDF8CCC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32987" y="2377818"/>
            <a:ext cx="1915184" cy="941894"/>
          </a:xfrm>
          <a:prstGeom prst="rect">
            <a:avLst/>
          </a:prstGeom>
          <a:ln>
            <a:solidFill>
              <a:schemeClr val="tx2"/>
            </a:solidFill>
          </a:ln>
        </p:spPr>
      </p:pic>
      <p:pic>
        <p:nvPicPr>
          <p:cNvPr id="7" name="Picture 6">
            <a:extLst>
              <a:ext uri="{FF2B5EF4-FFF2-40B4-BE49-F238E27FC236}">
                <a16:creationId xmlns:a16="http://schemas.microsoft.com/office/drawing/2014/main" id="{CE8109A7-53DB-4FB6-A555-8620EEDB6216}"/>
              </a:ext>
              <a:ext uri="{C183D7F6-B498-43B3-948B-1728B52AA6E4}">
                <adec:decorative xmlns:adec="http://schemas.microsoft.com/office/drawing/2017/decorative" val="1"/>
              </a:ext>
            </a:extLst>
          </p:cNvPr>
          <p:cNvPicPr>
            <a:picLocks noChangeAspect="1"/>
          </p:cNvPicPr>
          <p:nvPr/>
        </p:nvPicPr>
        <p:blipFill>
          <a:blip r:embed="rId10"/>
          <a:srcRect/>
          <a:stretch/>
        </p:blipFill>
        <p:spPr>
          <a:xfrm>
            <a:off x="1075043" y="956524"/>
            <a:ext cx="1227807" cy="1248688"/>
          </a:xfrm>
          <a:prstGeom prst="rect">
            <a:avLst/>
          </a:prstGeom>
          <a:ln>
            <a:solidFill>
              <a:schemeClr val="tx2"/>
            </a:solidFill>
          </a:ln>
        </p:spPr>
      </p:pic>
      <p:pic>
        <p:nvPicPr>
          <p:cNvPr id="11" name="Picture 10">
            <a:extLst>
              <a:ext uri="{FF2B5EF4-FFF2-40B4-BE49-F238E27FC236}">
                <a16:creationId xmlns:a16="http://schemas.microsoft.com/office/drawing/2014/main" id="{BBBDB862-BDF1-4A57-8FC8-FCC4D3B52EDF}"/>
              </a:ext>
              <a:ext uri="{C183D7F6-B498-43B3-948B-1728B52AA6E4}">
                <adec:decorative xmlns:adec="http://schemas.microsoft.com/office/drawing/2017/decorative" val="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3" name="Picture 12">
            <a:extLst>
              <a:ext uri="{FF2B5EF4-FFF2-40B4-BE49-F238E27FC236}">
                <a16:creationId xmlns:a16="http://schemas.microsoft.com/office/drawing/2014/main" id="{07D3BC0F-A7CE-4967-96D3-3EEA89453FE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18" y="87780"/>
            <a:ext cx="2113008" cy="548640"/>
          </a:xfrm>
          <a:prstGeom prst="rect">
            <a:avLst/>
          </a:prstGeom>
        </p:spPr>
      </p:pic>
      <p:pic>
        <p:nvPicPr>
          <p:cNvPr id="16" name="Picture 15">
            <a:extLst>
              <a:ext uri="{FF2B5EF4-FFF2-40B4-BE49-F238E27FC236}">
                <a16:creationId xmlns:a16="http://schemas.microsoft.com/office/drawing/2014/main" id="{F145B312-5F3A-4B52-BC88-6E35AF8BF40F}"/>
              </a:ext>
              <a:ext uri="{C183D7F6-B498-43B3-948B-1728B52AA6E4}">
                <adec:decorative xmlns:adec="http://schemas.microsoft.com/office/drawing/2017/decorative" val="1"/>
              </a:ext>
            </a:extLst>
          </p:cNvPr>
          <p:cNvPicPr>
            <a:picLocks noChangeAspect="1"/>
          </p:cNvPicPr>
          <p:nvPr/>
        </p:nvPicPr>
        <p:blipFill rotWithShape="1">
          <a:blip r:embed="rId13">
            <a:extLst>
              <a:ext uri="{28A0092B-C50C-407E-A947-70E740481C1C}">
                <a14:useLocalDpi xmlns:a14="http://schemas.microsoft.com/office/drawing/2010/main" val="0"/>
              </a:ext>
            </a:extLst>
          </a:blip>
          <a:srcRect l="9024" t="28570" r="6989" b="30074"/>
          <a:stretch/>
        </p:blipFill>
        <p:spPr>
          <a:xfrm>
            <a:off x="923056" y="3533912"/>
            <a:ext cx="1335046" cy="456404"/>
          </a:xfrm>
          <a:prstGeom prst="rect">
            <a:avLst/>
          </a:prstGeom>
        </p:spPr>
      </p:pic>
      <p:pic>
        <p:nvPicPr>
          <p:cNvPr id="12" name="Picture 11">
            <a:extLst>
              <a:ext uri="{FF2B5EF4-FFF2-40B4-BE49-F238E27FC236}">
                <a16:creationId xmlns:a16="http://schemas.microsoft.com/office/drawing/2014/main" id="{6DE97FDD-E650-4D02-A5CD-BF3CD5D2AA81}"/>
              </a:ext>
              <a:ext uri="{C183D7F6-B498-43B3-948B-1728B52AA6E4}">
                <adec:decorative xmlns:adec="http://schemas.microsoft.com/office/drawing/2017/decorative" val="1"/>
              </a:ext>
            </a:extLst>
          </p:cNvPr>
          <p:cNvPicPr>
            <a:picLocks noChangeAspect="1"/>
          </p:cNvPicPr>
          <p:nvPr/>
        </p:nvPicPr>
        <p:blipFill>
          <a:blip r:embed="rId14"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17" name="Picture 16">
            <a:extLst>
              <a:ext uri="{FF2B5EF4-FFF2-40B4-BE49-F238E27FC236}">
                <a16:creationId xmlns:a16="http://schemas.microsoft.com/office/drawing/2014/main" id="{7B76F808-768A-4489-B7EF-933BB645DB3C}"/>
              </a:ext>
              <a:ext uri="{C183D7F6-B498-43B3-948B-1728B52AA6E4}">
                <adec:decorative xmlns:adec="http://schemas.microsoft.com/office/drawing/2017/decorative" val="1"/>
              </a:ext>
            </a:extLst>
          </p:cNvPr>
          <p:cNvPicPr>
            <a:picLocks noChangeAspect="1"/>
          </p:cNvPicPr>
          <p:nvPr/>
        </p:nvPicPr>
        <p:blipFill rotWithShape="1">
          <a:blip r:embed="rId15"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417360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9D30DD-6204-45F2-BFF8-AD9FACF55376}"/>
              </a:ext>
            </a:extLst>
          </p:cNvPr>
          <p:cNvSpPr>
            <a:spLocks noGrp="1"/>
          </p:cNvSpPr>
          <p:nvPr>
            <p:ph type="title" idx="4294967295"/>
          </p:nvPr>
        </p:nvSpPr>
        <p:spPr>
          <a:xfrm>
            <a:off x="2982782" y="653457"/>
            <a:ext cx="680337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Main Objectives for Today</a:t>
            </a:r>
            <a:endParaRPr kumimoji="0" lang="en-US" sz="3600" b="0" i="0" u="none" strike="noStrike" kern="1200" cap="none" spc="0" normalizeH="0" baseline="0" noProof="0" dirty="0">
              <a:ln>
                <a:noFill/>
              </a:ln>
              <a:solidFill>
                <a:schemeClr val="accent4"/>
              </a:solidFill>
              <a:effectLst/>
              <a:uLnTx/>
              <a:uFillTx/>
              <a:latin typeface="+mn-lt"/>
              <a:ea typeface="+mn-ea"/>
              <a:cs typeface="+mn-cs"/>
            </a:endParaRPr>
          </a:p>
        </p:txBody>
      </p:sp>
      <p:sp>
        <p:nvSpPr>
          <p:cNvPr id="2" name="TextBox 1">
            <a:extLst>
              <a:ext uri="{FF2B5EF4-FFF2-40B4-BE49-F238E27FC236}">
                <a16:creationId xmlns:a16="http://schemas.microsoft.com/office/drawing/2014/main" id="{B43FAA64-5791-4487-AAD9-6DDD1B3480D2}"/>
              </a:ext>
            </a:extLst>
          </p:cNvPr>
          <p:cNvSpPr txBox="1"/>
          <p:nvPr/>
        </p:nvSpPr>
        <p:spPr>
          <a:xfrm>
            <a:off x="1004018" y="1633556"/>
            <a:ext cx="10548257" cy="4002520"/>
          </a:xfrm>
          <a:prstGeom prst="rect">
            <a:avLst/>
          </a:prstGeom>
        </p:spPr>
        <p:txBody>
          <a:bodyPr vert="horz" wrap="square" lIns="91440" tIns="45720" rIns="91440" bIns="45720" rtlCol="0">
            <a:normAutofit/>
          </a:bodyPr>
          <a:lstStyle/>
          <a:p>
            <a:pPr marL="514350" indent="-514350">
              <a:spcAft>
                <a:spcPts val="1800"/>
              </a:spcAft>
              <a:buFont typeface="+mj-lt"/>
              <a:buAutoNum type="arabicPeriod"/>
            </a:pPr>
            <a:r>
              <a:rPr lang="en-US" sz="2800" dirty="0">
                <a:solidFill>
                  <a:schemeClr val="accent4">
                    <a:lumMod val="40000"/>
                    <a:lumOff val="60000"/>
                  </a:schemeClr>
                </a:solidFill>
              </a:rPr>
              <a:t>Overview of CAEP data universe, students, programs, and metrics</a:t>
            </a:r>
          </a:p>
          <a:p>
            <a:pPr marL="514350" indent="-514350">
              <a:spcAft>
                <a:spcPts val="1800"/>
              </a:spcAft>
              <a:buFont typeface="+mj-lt"/>
              <a:buAutoNum type="arabicPeriod"/>
            </a:pPr>
            <a:r>
              <a:rPr lang="en-US" sz="2800" dirty="0">
                <a:solidFill>
                  <a:schemeClr val="accent4">
                    <a:lumMod val="40000"/>
                    <a:lumOff val="60000"/>
                  </a:schemeClr>
                </a:solidFill>
              </a:rPr>
              <a:t>Adult Education Pipeline &amp; what’s new in build 3</a:t>
            </a:r>
          </a:p>
          <a:p>
            <a:pPr marL="514350" indent="-514350">
              <a:spcAft>
                <a:spcPts val="1800"/>
              </a:spcAft>
              <a:buFont typeface="+mj-lt"/>
              <a:buAutoNum type="arabicPeriod"/>
            </a:pPr>
            <a:r>
              <a:rPr lang="en-US" sz="2800" dirty="0">
                <a:solidFill>
                  <a:schemeClr val="accent4">
                    <a:lumMod val="40000"/>
                    <a:lumOff val="60000"/>
                  </a:schemeClr>
                </a:solidFill>
              </a:rPr>
              <a:t>Demonstration of the Pipeline</a:t>
            </a:r>
          </a:p>
          <a:p>
            <a:pPr marL="514350" indent="-514350">
              <a:spcAft>
                <a:spcPts val="1800"/>
              </a:spcAft>
              <a:buFont typeface="+mj-lt"/>
              <a:buAutoNum type="arabicPeriod"/>
            </a:pPr>
            <a:r>
              <a:rPr lang="en-US" sz="2800" dirty="0">
                <a:solidFill>
                  <a:schemeClr val="accent4">
                    <a:lumMod val="40000"/>
                    <a:lumOff val="60000"/>
                  </a:schemeClr>
                </a:solidFill>
              </a:rPr>
              <a:t>Questions and Answers/Discussion </a:t>
            </a:r>
          </a:p>
          <a:p>
            <a:pPr marL="569913">
              <a:spcBef>
                <a:spcPts val="600"/>
              </a:spcBef>
              <a:spcAft>
                <a:spcPts val="1800"/>
              </a:spcAft>
            </a:pPr>
            <a:r>
              <a:rPr lang="en-US" sz="2200" dirty="0">
                <a:solidFill>
                  <a:schemeClr val="tx1">
                    <a:lumMod val="85000"/>
                  </a:schemeClr>
                </a:solidFill>
              </a:rPr>
              <a:t>NOTE: Please type your questions into the chat box. We will be pausing after each section to answer.</a:t>
            </a:r>
          </a:p>
        </p:txBody>
      </p:sp>
      <p:pic>
        <p:nvPicPr>
          <p:cNvPr id="10" name="Picture 9">
            <a:extLst>
              <a:ext uri="{FF2B5EF4-FFF2-40B4-BE49-F238E27FC236}">
                <a16:creationId xmlns:a16="http://schemas.microsoft.com/office/drawing/2014/main" id="{458A1F1C-302B-4A97-9DF1-84F246652A8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1" name="Picture 10">
            <a:extLst>
              <a:ext uri="{FF2B5EF4-FFF2-40B4-BE49-F238E27FC236}">
                <a16:creationId xmlns:a16="http://schemas.microsoft.com/office/drawing/2014/main" id="{5E4C17FC-CEA8-4379-93ED-F20834C46B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8" name="Picture 7">
            <a:extLst>
              <a:ext uri="{FF2B5EF4-FFF2-40B4-BE49-F238E27FC236}">
                <a16:creationId xmlns:a16="http://schemas.microsoft.com/office/drawing/2014/main" id="{68116BA9-CE43-4C1C-B2D9-BFD9789F8A85}"/>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9" name="Picture 8">
            <a:extLst>
              <a:ext uri="{FF2B5EF4-FFF2-40B4-BE49-F238E27FC236}">
                <a16:creationId xmlns:a16="http://schemas.microsoft.com/office/drawing/2014/main" id="{9FA576DF-529D-48D7-B860-DFFB60B14057}"/>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8524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2ED9AAF8-E16C-4221-BC35-DE147DB4BC1E}"/>
              </a:ext>
            </a:extLst>
          </p:cNvPr>
          <p:cNvSpPr txBox="1">
            <a:spLocks noGrp="1"/>
          </p:cNvSpPr>
          <p:nvPr>
            <p:ph type="title" idx="4294967295"/>
          </p:nvPr>
        </p:nvSpPr>
        <p:spPr>
          <a:xfrm>
            <a:off x="714773" y="2537488"/>
            <a:ext cx="10762454" cy="1783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144" marR="0" lvl="0" indent="0" algn="ctr" defTabSz="914355" rtl="0" eaLnBrk="1" fontAlgn="auto" latinLnBrk="0" hangingPunct="1">
              <a:lnSpc>
                <a:spcPct val="120000"/>
              </a:lnSpc>
              <a:spcBef>
                <a:spcPts val="900"/>
              </a:spcBef>
              <a:spcAft>
                <a:spcPts val="0"/>
              </a:spcAft>
              <a:buClr>
                <a:srgbClr val="137B7B"/>
              </a:buClr>
              <a:buSzTx/>
              <a:buFontTx/>
              <a:buNone/>
              <a:tabLst/>
              <a:defRPr/>
            </a:pPr>
            <a:r>
              <a:rPr kumimoji="0" lang="en-US" sz="4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Live Demo</a:t>
            </a:r>
          </a:p>
        </p:txBody>
      </p:sp>
      <p:pic>
        <p:nvPicPr>
          <p:cNvPr id="10" name="Picture 9">
            <a:extLst>
              <a:ext uri="{FF2B5EF4-FFF2-40B4-BE49-F238E27FC236}">
                <a16:creationId xmlns:a16="http://schemas.microsoft.com/office/drawing/2014/main" id="{1EE10CD9-2D8F-4E33-A9FE-72DD60986EB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89" y="201395"/>
            <a:ext cx="2022488" cy="525137"/>
          </a:xfrm>
          <a:prstGeom prst="rect">
            <a:avLst/>
          </a:prstGeom>
        </p:spPr>
      </p:pic>
      <p:pic>
        <p:nvPicPr>
          <p:cNvPr id="4" name="Picture 3">
            <a:extLst>
              <a:ext uri="{FF2B5EF4-FFF2-40B4-BE49-F238E27FC236}">
                <a16:creationId xmlns:a16="http://schemas.microsoft.com/office/drawing/2014/main" id="{CED02DEA-9E26-4DB5-828B-5BC0E4B2DFA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6" name="Picture 5">
            <a:extLst>
              <a:ext uri="{FF2B5EF4-FFF2-40B4-BE49-F238E27FC236}">
                <a16:creationId xmlns:a16="http://schemas.microsoft.com/office/drawing/2014/main" id="{E0E2E6C0-99A2-434C-9757-2EC01B0F3176}"/>
              </a:ext>
              <a:ext uri="{C183D7F6-B498-43B3-948B-1728B52AA6E4}">
                <adec:decorative xmlns:adec="http://schemas.microsoft.com/office/drawing/2017/decorative" val="1"/>
              </a:ext>
            </a:extLst>
          </p:cNvPr>
          <p:cNvPicPr>
            <a:picLocks noChangeAspect="1"/>
          </p:cNvPicPr>
          <p:nvPr/>
        </p:nvPicPr>
        <p:blipFill>
          <a:blip r:embed="rId4" cstate="print">
            <a:alphaModFix amt="62000"/>
            <a:extLst>
              <a:ext uri="{28A0092B-C50C-407E-A947-70E740481C1C}">
                <a14:useLocalDpi xmlns:a14="http://schemas.microsoft.com/office/drawing/2010/main" val="0"/>
              </a:ext>
            </a:extLst>
          </a:blip>
          <a:stretch>
            <a:fillRect/>
          </a:stretch>
        </p:blipFill>
        <p:spPr>
          <a:xfrm>
            <a:off x="3953598" y="6350722"/>
            <a:ext cx="3077185" cy="402029"/>
          </a:xfrm>
          <a:prstGeom prst="rect">
            <a:avLst/>
          </a:prstGeom>
        </p:spPr>
      </p:pic>
      <p:pic>
        <p:nvPicPr>
          <p:cNvPr id="7" name="Picture 6">
            <a:extLst>
              <a:ext uri="{FF2B5EF4-FFF2-40B4-BE49-F238E27FC236}">
                <a16:creationId xmlns:a16="http://schemas.microsoft.com/office/drawing/2014/main" id="{62CEFEC4-0158-4DD9-BA70-85BB90ED241B}"/>
              </a:ext>
              <a:ext uri="{C183D7F6-B498-43B3-948B-1728B52AA6E4}">
                <adec:decorative xmlns:adec="http://schemas.microsoft.com/office/drawing/2017/decorative" val="1"/>
              </a:ext>
            </a:extLst>
          </p:cNvPr>
          <p:cNvPicPr>
            <a:picLocks noChangeAspect="1"/>
          </p:cNvPicPr>
          <p:nvPr/>
        </p:nvPicPr>
        <p:blipFill rotWithShape="1">
          <a:blip r:embed="rId5" cstate="print">
            <a:alphaModFix amt="74000"/>
            <a:extLst>
              <a:ext uri="{28A0092B-C50C-407E-A947-70E740481C1C}">
                <a14:useLocalDpi xmlns:a14="http://schemas.microsoft.com/office/drawing/2010/main" val="0"/>
              </a:ext>
            </a:extLst>
          </a:blip>
          <a:srcRect l="8961" t="6331" r="2666"/>
          <a:stretch/>
        </p:blipFill>
        <p:spPr>
          <a:xfrm>
            <a:off x="7117617" y="6382965"/>
            <a:ext cx="1281223" cy="381667"/>
          </a:xfrm>
          <a:prstGeom prst="rect">
            <a:avLst/>
          </a:prstGeom>
        </p:spPr>
      </p:pic>
    </p:spTree>
    <p:extLst>
      <p:ext uri="{BB962C8B-B14F-4D97-AF65-F5344CB8AC3E}">
        <p14:creationId xmlns:p14="http://schemas.microsoft.com/office/powerpoint/2010/main" val="156624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sp>
        <p:nvSpPr>
          <p:cNvPr id="28"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1" name="Picture 30">
            <a:extLst>
              <a:ext uri="{FF2B5EF4-FFF2-40B4-BE49-F238E27FC236}">
                <a16:creationId xmlns:a16="http://schemas.microsoft.com/office/drawing/2014/main" id="{9D24B949-3B11-4759-86D0-8F5FED8D49E3}"/>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32" name="Picture 31">
            <a:extLst>
              <a:ext uri="{FF2B5EF4-FFF2-40B4-BE49-F238E27FC236}">
                <a16:creationId xmlns:a16="http://schemas.microsoft.com/office/drawing/2014/main" id="{8564B173-269C-4293-900A-8ED3A702718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sp>
        <p:nvSpPr>
          <p:cNvPr id="6" name="Title 5">
            <a:extLst>
              <a:ext uri="{FF2B5EF4-FFF2-40B4-BE49-F238E27FC236}">
                <a16:creationId xmlns:a16="http://schemas.microsoft.com/office/drawing/2014/main" id="{B222574F-08C9-497E-9329-4577D496A3F5}"/>
              </a:ext>
            </a:extLst>
          </p:cNvPr>
          <p:cNvSpPr>
            <a:spLocks noGrp="1"/>
          </p:cNvSpPr>
          <p:nvPr>
            <p:ph type="title" idx="4294967295"/>
          </p:nvPr>
        </p:nvSpPr>
        <p:spPr>
          <a:xfrm>
            <a:off x="8220800" y="2592395"/>
            <a:ext cx="3333676" cy="17449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AE Pipeline</a:t>
            </a:r>
          </a:p>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2020 -2021</a:t>
            </a: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Box 3">
            <a:extLst>
              <a:ext uri="{FF2B5EF4-FFF2-40B4-BE49-F238E27FC236}">
                <a16:creationId xmlns:a16="http://schemas.microsoft.com/office/drawing/2014/main" id="{635CE63D-1CE2-451C-B4C2-B22F2D30C179}"/>
              </a:ext>
            </a:extLst>
          </p:cNvPr>
          <p:cNvSpPr txBox="1"/>
          <p:nvPr/>
        </p:nvSpPr>
        <p:spPr>
          <a:xfrm>
            <a:off x="430432" y="1033705"/>
            <a:ext cx="6294474" cy="1431161"/>
          </a:xfrm>
          <a:prstGeom prst="rect">
            <a:avLst/>
          </a:prstGeom>
          <a:noFill/>
        </p:spPr>
        <p:txBody>
          <a:bodyPr wrap="square" rtlCol="0">
            <a:spAutoFit/>
          </a:bodyPr>
          <a:lstStyle/>
          <a:p>
            <a:pPr marL="287338" indent="-287338">
              <a:buFont typeface="+mj-lt"/>
              <a:buAutoNum type="arabicPeriod"/>
            </a:pPr>
            <a:r>
              <a:rPr lang="en-US" b="1" dirty="0">
                <a:solidFill>
                  <a:schemeClr val="bg1">
                    <a:lumMod val="65000"/>
                    <a:lumOff val="35000"/>
                  </a:schemeClr>
                </a:solidFill>
              </a:rPr>
              <a:t>User Interface &amp; Resource Improvements</a:t>
            </a:r>
          </a:p>
          <a:p>
            <a:pPr marL="800100" lvl="1" indent="-342900">
              <a:buSzPct val="130000"/>
              <a:buFont typeface="Arial" panose="020B0604020202020204" pitchFamily="34" charset="0"/>
              <a:buChar char="•"/>
            </a:pPr>
            <a:r>
              <a:rPr lang="en-US" sz="1600" dirty="0">
                <a:solidFill>
                  <a:schemeClr val="bg1">
                    <a:lumMod val="65000"/>
                    <a:lumOff val="35000"/>
                  </a:schemeClr>
                </a:solidFill>
              </a:rPr>
              <a:t>User Interface support enhancements to improve understanding of metrics and calculations</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Better dedicated AE resources to improve reporting &amp; understanding of data processes and usage</a:t>
            </a:r>
          </a:p>
        </p:txBody>
      </p:sp>
      <p:sp>
        <p:nvSpPr>
          <p:cNvPr id="30" name="TextBox 29">
            <a:extLst>
              <a:ext uri="{FF2B5EF4-FFF2-40B4-BE49-F238E27FC236}">
                <a16:creationId xmlns:a16="http://schemas.microsoft.com/office/drawing/2014/main" id="{745E967E-AAA9-4AF4-A72E-8C6EE4362E03}"/>
              </a:ext>
            </a:extLst>
          </p:cNvPr>
          <p:cNvSpPr txBox="1"/>
          <p:nvPr/>
        </p:nvSpPr>
        <p:spPr>
          <a:xfrm>
            <a:off x="444451" y="2440722"/>
            <a:ext cx="6294474" cy="2400657"/>
          </a:xfrm>
          <a:prstGeom prst="rect">
            <a:avLst/>
          </a:prstGeom>
          <a:noFill/>
        </p:spPr>
        <p:txBody>
          <a:bodyPr wrap="square" rtlCol="0">
            <a:spAutoFit/>
          </a:bodyPr>
          <a:lstStyle/>
          <a:p>
            <a:pPr marL="342900" indent="-342900">
              <a:buFont typeface="+mj-lt"/>
              <a:buAutoNum type="arabicPeriod" startAt="2"/>
            </a:pPr>
            <a:r>
              <a:rPr lang="en-US" b="1" dirty="0">
                <a:solidFill>
                  <a:schemeClr val="bg1">
                    <a:lumMod val="65000"/>
                    <a:lumOff val="35000"/>
                  </a:schemeClr>
                </a:solidFill>
              </a:rPr>
              <a:t>Professional Development – 20/21</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Using LB Data for Program Improvement and Planning</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Noncredit Code Alignment: Improving noncredit program and student coding to improve outcomes</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CB21 and AB705: Creating stronger course sequences to college level courses and programs</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CTE Pathways: Using the adult ed CTE mapping data to improve adult education career outcomes</a:t>
            </a:r>
          </a:p>
        </p:txBody>
      </p:sp>
      <p:sp>
        <p:nvSpPr>
          <p:cNvPr id="33" name="TextBox 32">
            <a:extLst>
              <a:ext uri="{FF2B5EF4-FFF2-40B4-BE49-F238E27FC236}">
                <a16:creationId xmlns:a16="http://schemas.microsoft.com/office/drawing/2014/main" id="{72463EDC-D960-4968-94E2-B84289B65816}"/>
              </a:ext>
            </a:extLst>
          </p:cNvPr>
          <p:cNvSpPr txBox="1"/>
          <p:nvPr/>
        </p:nvSpPr>
        <p:spPr>
          <a:xfrm>
            <a:off x="430432" y="4773328"/>
            <a:ext cx="6294474" cy="938719"/>
          </a:xfrm>
          <a:prstGeom prst="rect">
            <a:avLst/>
          </a:prstGeom>
          <a:noFill/>
        </p:spPr>
        <p:txBody>
          <a:bodyPr wrap="square" rtlCol="0">
            <a:spAutoFit/>
          </a:bodyPr>
          <a:lstStyle/>
          <a:p>
            <a:pPr marL="342900" indent="-342900">
              <a:buFont typeface="+mj-lt"/>
              <a:buAutoNum type="arabicPeriod" startAt="3"/>
            </a:pPr>
            <a:r>
              <a:rPr lang="en-US" b="1" dirty="0">
                <a:solidFill>
                  <a:schemeClr val="bg1">
                    <a:lumMod val="65000"/>
                    <a:lumOff val="35000"/>
                  </a:schemeClr>
                </a:solidFill>
              </a:rPr>
              <a:t>Metrics</a:t>
            </a:r>
          </a:p>
          <a:p>
            <a:pPr marL="800100" lvl="1" indent="-342900">
              <a:buSzPct val="130000"/>
              <a:buFont typeface="Arial" panose="020B0604020202020204" pitchFamily="34" charset="0"/>
              <a:buChar char="•"/>
            </a:pPr>
            <a:r>
              <a:rPr lang="en-US" sz="1600" dirty="0">
                <a:solidFill>
                  <a:schemeClr val="bg1">
                    <a:lumMod val="65000"/>
                    <a:lumOff val="35000"/>
                  </a:schemeClr>
                </a:solidFill>
              </a:rPr>
              <a:t>Cohort based metrics</a:t>
            </a:r>
          </a:p>
          <a:p>
            <a:pPr marL="800100" lvl="1" indent="-342900">
              <a:spcBef>
                <a:spcPts val="600"/>
              </a:spcBef>
              <a:buSzPct val="130000"/>
              <a:buFont typeface="Arial" panose="020B0604020202020204" pitchFamily="34" charset="0"/>
              <a:buChar char="•"/>
            </a:pPr>
            <a:r>
              <a:rPr lang="en-US" sz="1600" dirty="0">
                <a:solidFill>
                  <a:schemeClr val="bg1">
                    <a:lumMod val="65000"/>
                    <a:lumOff val="35000"/>
                  </a:schemeClr>
                </a:solidFill>
              </a:rPr>
              <a:t>Instructional content hours and student services</a:t>
            </a:r>
          </a:p>
        </p:txBody>
      </p:sp>
      <p:pic>
        <p:nvPicPr>
          <p:cNvPr id="17" name="Picture 16">
            <a:extLst>
              <a:ext uri="{FF2B5EF4-FFF2-40B4-BE49-F238E27FC236}">
                <a16:creationId xmlns:a16="http://schemas.microsoft.com/office/drawing/2014/main" id="{52055FF5-E78B-47DB-B434-65356EF9C27F}"/>
              </a:ext>
              <a:ext uri="{C183D7F6-B498-43B3-948B-1728B52AA6E4}">
                <adec:decorative xmlns:adec="http://schemas.microsoft.com/office/drawing/2017/decorative" val="1"/>
              </a:ext>
            </a:extLst>
          </p:cNvPr>
          <p:cNvPicPr>
            <a:picLocks noChangeAspect="1"/>
          </p:cNvPicPr>
          <p:nvPr/>
        </p:nvPicPr>
        <p:blipFill>
          <a:blip r:embed="rId10" cstate="print">
            <a:alphaModFix amt="62000"/>
            <a:extLst>
              <a:ext uri="{28A0092B-C50C-407E-A947-70E740481C1C}">
                <a14:useLocalDpi xmlns:a14="http://schemas.microsoft.com/office/drawing/2010/main" val="0"/>
              </a:ext>
            </a:extLst>
          </a:blip>
          <a:stretch>
            <a:fillRect/>
          </a:stretch>
        </p:blipFill>
        <p:spPr>
          <a:xfrm>
            <a:off x="8856943" y="6275985"/>
            <a:ext cx="3077185" cy="402029"/>
          </a:xfrm>
          <a:prstGeom prst="rect">
            <a:avLst/>
          </a:prstGeom>
        </p:spPr>
      </p:pic>
      <p:pic>
        <p:nvPicPr>
          <p:cNvPr id="19" name="Picture 18">
            <a:extLst>
              <a:ext uri="{FF2B5EF4-FFF2-40B4-BE49-F238E27FC236}">
                <a16:creationId xmlns:a16="http://schemas.microsoft.com/office/drawing/2014/main" id="{6E01DA4D-6353-49D6-A5D5-56C21EC86D6E}"/>
              </a:ext>
              <a:ext uri="{C183D7F6-B498-43B3-948B-1728B52AA6E4}">
                <adec:decorative xmlns:adec="http://schemas.microsoft.com/office/drawing/2017/decorative" val="1"/>
              </a:ext>
            </a:extLst>
          </p:cNvPr>
          <p:cNvPicPr>
            <a:picLocks noChangeAspect="1"/>
          </p:cNvPicPr>
          <p:nvPr/>
        </p:nvPicPr>
        <p:blipFill rotWithShape="1">
          <a:blip r:embed="rId11" cstate="print">
            <a:alphaModFix amt="74000"/>
            <a:extLst>
              <a:ext uri="{28A0092B-C50C-407E-A947-70E740481C1C}">
                <a14:useLocalDpi xmlns:a14="http://schemas.microsoft.com/office/drawing/2010/main" val="0"/>
              </a:ext>
            </a:extLst>
          </a:blip>
          <a:srcRect l="8961" t="6331" r="2666"/>
          <a:stretch/>
        </p:blipFill>
        <p:spPr>
          <a:xfrm>
            <a:off x="10652905" y="5752012"/>
            <a:ext cx="1281223" cy="381667"/>
          </a:xfrm>
          <a:prstGeom prst="rect">
            <a:avLst/>
          </a:prstGeom>
        </p:spPr>
      </p:pic>
    </p:spTree>
    <p:extLst>
      <p:ext uri="{BB962C8B-B14F-4D97-AF65-F5344CB8AC3E}">
        <p14:creationId xmlns:p14="http://schemas.microsoft.com/office/powerpoint/2010/main" val="353616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DD44B3-6A97-4922-9F90-BB0860A6E645}"/>
              </a:ext>
            </a:extLst>
          </p:cNvPr>
          <p:cNvSpPr txBox="1">
            <a:spLocks noGrp="1"/>
          </p:cNvSpPr>
          <p:nvPr>
            <p:ph type="title" idx="4294967295"/>
          </p:nvPr>
        </p:nvSpPr>
        <p:spPr>
          <a:xfrm>
            <a:off x="677555" y="1375945"/>
            <a:ext cx="10571692" cy="1255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j-lt"/>
                <a:ea typeface="+mj-ea"/>
                <a:cs typeface="+mj-cs"/>
              </a:rPr>
              <a:t>If you have any further questions, please contact:</a:t>
            </a:r>
          </a:p>
        </p:txBody>
      </p:sp>
      <p:sp>
        <p:nvSpPr>
          <p:cNvPr id="9" name="TextBox 8">
            <a:extLst>
              <a:ext uri="{FF2B5EF4-FFF2-40B4-BE49-F238E27FC236}">
                <a16:creationId xmlns:a16="http://schemas.microsoft.com/office/drawing/2014/main" id="{73BDD385-DF9E-45E1-8651-C54E0507F7E6}"/>
              </a:ext>
            </a:extLst>
          </p:cNvPr>
          <p:cNvSpPr txBox="1"/>
          <p:nvPr/>
        </p:nvSpPr>
        <p:spPr>
          <a:xfrm>
            <a:off x="773248" y="2889958"/>
            <a:ext cx="7474474" cy="3093154"/>
          </a:xfrm>
          <a:prstGeom prst="rect">
            <a:avLst/>
          </a:prstGeom>
          <a:noFill/>
        </p:spPr>
        <p:txBody>
          <a:bodyPr wrap="square" rtlCol="0">
            <a:spAutoFit/>
          </a:bodyPr>
          <a:lstStyle/>
          <a:p>
            <a:pPr fontAlgn="ctr">
              <a:lnSpc>
                <a:spcPct val="90000"/>
              </a:lnSpc>
            </a:pPr>
            <a:r>
              <a:rPr lang="en-US" sz="2400" dirty="0">
                <a:latin typeface="Corbel" charset="0"/>
                <a:ea typeface="Corbel" charset="0"/>
                <a:cs typeface="Corbel" charset="0"/>
              </a:rPr>
              <a:t>Randy Tillery, Program Director at </a:t>
            </a:r>
            <a:r>
              <a:rPr lang="en-US" sz="2400" dirty="0" err="1">
                <a:latin typeface="Corbel" charset="0"/>
                <a:ea typeface="Corbel" charset="0"/>
                <a:cs typeface="Corbel" charset="0"/>
              </a:rPr>
              <a:t>WestEd</a:t>
            </a: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hlinkClick r:id="rId2"/>
              </a:rPr>
              <a:t>rtiller@wested.org</a:t>
            </a:r>
            <a:endParaRPr lang="en-US" sz="2400" dirty="0">
              <a:latin typeface="Corbel" charset="0"/>
              <a:ea typeface="Corbel" charset="0"/>
              <a:cs typeface="Corbel" charset="0"/>
            </a:endParaRPr>
          </a:p>
          <a:p>
            <a:pPr fontAlgn="ctr">
              <a:lnSpc>
                <a:spcPct val="90000"/>
              </a:lnSpc>
            </a:pP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rPr>
              <a:t>Karen </a:t>
            </a:r>
            <a:r>
              <a:rPr lang="en-US" sz="2400" dirty="0" err="1">
                <a:latin typeface="Corbel" charset="0"/>
                <a:ea typeface="Corbel" charset="0"/>
                <a:cs typeface="Corbel" charset="0"/>
              </a:rPr>
              <a:t>Beltramo</a:t>
            </a:r>
            <a:r>
              <a:rPr lang="en-US" sz="2400" dirty="0">
                <a:latin typeface="Corbel" charset="0"/>
                <a:ea typeface="Corbel" charset="0"/>
                <a:cs typeface="Corbel" charset="0"/>
              </a:rPr>
              <a:t>, Senior Project Manager at </a:t>
            </a:r>
            <a:r>
              <a:rPr lang="en-US" sz="2400" dirty="0" err="1">
                <a:latin typeface="Corbel" charset="0"/>
                <a:ea typeface="Corbel" charset="0"/>
                <a:cs typeface="Corbel" charset="0"/>
              </a:rPr>
              <a:t>WestEd</a:t>
            </a: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hlinkClick r:id="rId3"/>
              </a:rPr>
              <a:t>kbeltra@wested.org</a:t>
            </a:r>
            <a:endParaRPr lang="en-US" sz="2400" dirty="0">
              <a:latin typeface="Corbel" charset="0"/>
              <a:ea typeface="Corbel" charset="0"/>
              <a:cs typeface="Corbel" charset="0"/>
            </a:endParaRPr>
          </a:p>
          <a:p>
            <a:pPr fontAlgn="ctr">
              <a:lnSpc>
                <a:spcPct val="90000"/>
              </a:lnSpc>
            </a:pPr>
            <a:endParaRPr lang="en-US" sz="2400" dirty="0">
              <a:latin typeface="Corbel" charset="0"/>
              <a:ea typeface="Corbel" charset="0"/>
              <a:cs typeface="Corbel" charset="0"/>
            </a:endParaRPr>
          </a:p>
          <a:p>
            <a:pPr fontAlgn="ctr">
              <a:lnSpc>
                <a:spcPct val="90000"/>
              </a:lnSpc>
            </a:pPr>
            <a:r>
              <a:rPr lang="en-US" sz="2400" dirty="0">
                <a:latin typeface="Corbel" charset="0"/>
                <a:ea typeface="Corbel" charset="0"/>
                <a:cs typeface="Corbel" charset="0"/>
              </a:rPr>
              <a:t>Aurora King, Senior Project Manager at WestEd</a:t>
            </a:r>
          </a:p>
          <a:p>
            <a:pPr fontAlgn="ctr">
              <a:lnSpc>
                <a:spcPct val="90000"/>
              </a:lnSpc>
            </a:pPr>
            <a:r>
              <a:rPr lang="en-US" sz="2400" dirty="0">
                <a:latin typeface="Corbel" charset="0"/>
                <a:ea typeface="Corbel" charset="0"/>
                <a:cs typeface="Corbel" charset="0"/>
                <a:hlinkClick r:id="rId3"/>
              </a:rPr>
              <a:t>aking@wested.org</a:t>
            </a:r>
            <a:endParaRPr lang="en-US" sz="2400" dirty="0">
              <a:latin typeface="Corbel" charset="0"/>
              <a:ea typeface="Corbel" charset="0"/>
              <a:cs typeface="Corbel" charset="0"/>
            </a:endParaRPr>
          </a:p>
          <a:p>
            <a:pPr fontAlgn="ctr">
              <a:lnSpc>
                <a:spcPct val="90000"/>
              </a:lnSpc>
            </a:pPr>
            <a:endParaRPr lang="en-US" sz="2400" dirty="0">
              <a:latin typeface="Corbel" charset="0"/>
              <a:ea typeface="Corbel" charset="0"/>
              <a:cs typeface="Corbel" charset="0"/>
            </a:endParaRPr>
          </a:p>
        </p:txBody>
      </p:sp>
      <p:pic>
        <p:nvPicPr>
          <p:cNvPr id="31" name="Picture 30">
            <a:extLst>
              <a:ext uri="{FF2B5EF4-FFF2-40B4-BE49-F238E27FC236}">
                <a16:creationId xmlns:a16="http://schemas.microsoft.com/office/drawing/2014/main" id="{5C644B77-F63E-478C-A421-059A294AD47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33" name="Picture 32">
            <a:extLst>
              <a:ext uri="{FF2B5EF4-FFF2-40B4-BE49-F238E27FC236}">
                <a16:creationId xmlns:a16="http://schemas.microsoft.com/office/drawing/2014/main" id="{1A27413E-AEA7-4E4C-A701-64B6C57DF84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7" name="Picture 6">
            <a:extLst>
              <a:ext uri="{FF2B5EF4-FFF2-40B4-BE49-F238E27FC236}">
                <a16:creationId xmlns:a16="http://schemas.microsoft.com/office/drawing/2014/main" id="{F2710E3D-EAFE-4283-872B-4BB62647A99C}"/>
              </a:ext>
              <a:ext uri="{C183D7F6-B498-43B3-948B-1728B52AA6E4}">
                <adec:decorative xmlns:adec="http://schemas.microsoft.com/office/drawing/2017/decorative" val="1"/>
              </a:ext>
            </a:extLst>
          </p:cNvPr>
          <p:cNvPicPr>
            <a:picLocks noChangeAspect="1"/>
          </p:cNvPicPr>
          <p:nvPr/>
        </p:nvPicPr>
        <p:blipFill>
          <a:blip r:embed="rId6" cstate="print">
            <a:alphaModFix amt="62000"/>
            <a:extLst>
              <a:ext uri="{28A0092B-C50C-407E-A947-70E740481C1C}">
                <a14:useLocalDpi xmlns:a14="http://schemas.microsoft.com/office/drawing/2010/main" val="0"/>
              </a:ext>
            </a:extLst>
          </a:blip>
          <a:stretch>
            <a:fillRect/>
          </a:stretch>
        </p:blipFill>
        <p:spPr>
          <a:xfrm>
            <a:off x="3613964" y="6334278"/>
            <a:ext cx="3077185" cy="402029"/>
          </a:xfrm>
          <a:prstGeom prst="rect">
            <a:avLst/>
          </a:prstGeom>
        </p:spPr>
      </p:pic>
      <p:pic>
        <p:nvPicPr>
          <p:cNvPr id="10" name="Picture 9">
            <a:extLst>
              <a:ext uri="{FF2B5EF4-FFF2-40B4-BE49-F238E27FC236}">
                <a16:creationId xmlns:a16="http://schemas.microsoft.com/office/drawing/2014/main" id="{C59B1669-50F2-4600-8A08-BC842D1AA78A}"/>
              </a:ext>
              <a:ext uri="{C183D7F6-B498-43B3-948B-1728B52AA6E4}">
                <adec:decorative xmlns:adec="http://schemas.microsoft.com/office/drawing/2017/decorative" val="1"/>
              </a:ext>
            </a:extLst>
          </p:cNvPr>
          <p:cNvPicPr>
            <a:picLocks noChangeAspect="1"/>
          </p:cNvPicPr>
          <p:nvPr/>
        </p:nvPicPr>
        <p:blipFill rotWithShape="1">
          <a:blip r:embed="rId7" cstate="print">
            <a:alphaModFix amt="74000"/>
            <a:extLst>
              <a:ext uri="{28A0092B-C50C-407E-A947-70E740481C1C}">
                <a14:useLocalDpi xmlns:a14="http://schemas.microsoft.com/office/drawing/2010/main" val="0"/>
              </a:ext>
            </a:extLst>
          </a:blip>
          <a:srcRect l="8961" t="6331" r="2666"/>
          <a:stretch/>
        </p:blipFill>
        <p:spPr>
          <a:xfrm>
            <a:off x="6777983" y="6366521"/>
            <a:ext cx="1281223" cy="381667"/>
          </a:xfrm>
          <a:prstGeom prst="rect">
            <a:avLst/>
          </a:prstGeom>
        </p:spPr>
      </p:pic>
    </p:spTree>
    <p:extLst>
      <p:ext uri="{BB962C8B-B14F-4D97-AF65-F5344CB8AC3E}">
        <p14:creationId xmlns:p14="http://schemas.microsoft.com/office/powerpoint/2010/main" val="112115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4222D9-E870-422B-90BD-2289818AAE06}"/>
              </a:ext>
            </a:extLst>
          </p:cNvPr>
          <p:cNvSpPr>
            <a:spLocks noGrp="1"/>
          </p:cNvSpPr>
          <p:nvPr>
            <p:ph type="title" idx="4294967295"/>
          </p:nvPr>
        </p:nvSpPr>
        <p:spPr>
          <a:xfrm>
            <a:off x="0" y="653457"/>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Why CAEP?</a:t>
            </a:r>
            <a:endParaRPr kumimoji="0" lang="en-US" sz="3600" b="0" i="0" u="none" strike="noStrike" kern="1200" cap="none" spc="0" normalizeH="0" baseline="0" noProof="0" dirty="0">
              <a:ln>
                <a:noFill/>
              </a:ln>
              <a:solidFill>
                <a:schemeClr val="accent4"/>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2D93A3A0-709C-4BF2-A610-BDA8C20A421E}"/>
              </a:ext>
            </a:extLst>
          </p:cNvPr>
          <p:cNvSpPr>
            <a:spLocks noGrp="1"/>
          </p:cNvSpPr>
          <p:nvPr>
            <p:ph idx="1"/>
          </p:nvPr>
        </p:nvSpPr>
        <p:spPr>
          <a:xfrm>
            <a:off x="1490731" y="1655253"/>
            <a:ext cx="8946541" cy="4043797"/>
          </a:xfrm>
        </p:spPr>
        <p:txBody>
          <a:bodyPr>
            <a:normAutofit/>
          </a:bodyPr>
          <a:lstStyle/>
          <a:p>
            <a:pPr>
              <a:lnSpc>
                <a:spcPct val="120000"/>
              </a:lnSpc>
              <a:buClr>
                <a:srgbClr val="00B0F0"/>
              </a:buClr>
              <a:buSzPct val="130000"/>
              <a:buFont typeface="Arial" panose="020B0604020202020204" pitchFamily="34" charset="0"/>
              <a:buChar char="•"/>
            </a:pPr>
            <a:r>
              <a:rPr lang="en-US" sz="2800" dirty="0">
                <a:solidFill>
                  <a:schemeClr val="accent4">
                    <a:lumMod val="40000"/>
                    <a:lumOff val="60000"/>
                  </a:schemeClr>
                </a:solidFill>
              </a:rPr>
              <a:t>Improve access to postsecondary education</a:t>
            </a:r>
          </a:p>
          <a:p>
            <a:pPr>
              <a:lnSpc>
                <a:spcPct val="120000"/>
              </a:lnSpc>
              <a:buClr>
                <a:srgbClr val="00B0F0"/>
              </a:buClr>
              <a:buSzPct val="130000"/>
              <a:buFont typeface="Arial" panose="020B0604020202020204" pitchFamily="34" charset="0"/>
              <a:buChar char="•"/>
            </a:pPr>
            <a:r>
              <a:rPr lang="en-US" sz="2800" dirty="0">
                <a:solidFill>
                  <a:schemeClr val="accent4">
                    <a:lumMod val="40000"/>
                    <a:lumOff val="60000"/>
                  </a:schemeClr>
                </a:solidFill>
              </a:rPr>
              <a:t>Increase outcomes for adult learners in adult education and noncredit college programs</a:t>
            </a:r>
          </a:p>
          <a:p>
            <a:pPr>
              <a:lnSpc>
                <a:spcPct val="120000"/>
              </a:lnSpc>
              <a:buClr>
                <a:srgbClr val="00B0F0"/>
              </a:buClr>
              <a:buSzPct val="130000"/>
              <a:buFont typeface="Arial" panose="020B0604020202020204" pitchFamily="34" charset="0"/>
              <a:buChar char="•"/>
            </a:pPr>
            <a:r>
              <a:rPr lang="en-US" sz="2800" dirty="0">
                <a:solidFill>
                  <a:schemeClr val="accent4">
                    <a:lumMod val="40000"/>
                    <a:lumOff val="60000"/>
                  </a:schemeClr>
                </a:solidFill>
              </a:rPr>
              <a:t>Increase access to employment, higher earnings, and economic mobility for low income adults, immigrants, and families</a:t>
            </a:r>
          </a:p>
        </p:txBody>
      </p:sp>
      <p:pic>
        <p:nvPicPr>
          <p:cNvPr id="6" name="Picture 5">
            <a:extLst>
              <a:ext uri="{FF2B5EF4-FFF2-40B4-BE49-F238E27FC236}">
                <a16:creationId xmlns:a16="http://schemas.microsoft.com/office/drawing/2014/main" id="{09C92511-1BA9-4562-8201-CD4C6B97CA5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7" name="Picture 6">
            <a:extLst>
              <a:ext uri="{FF2B5EF4-FFF2-40B4-BE49-F238E27FC236}">
                <a16:creationId xmlns:a16="http://schemas.microsoft.com/office/drawing/2014/main" id="{A5642A66-0EAC-43AE-8AB3-F7707B37F9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spTree>
    <p:extLst>
      <p:ext uri="{BB962C8B-B14F-4D97-AF65-F5344CB8AC3E}">
        <p14:creationId xmlns:p14="http://schemas.microsoft.com/office/powerpoint/2010/main" val="38457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22574F-08C9-497E-9329-4577D496A3F5}"/>
              </a:ext>
            </a:extLst>
          </p:cNvPr>
          <p:cNvSpPr>
            <a:spLocks noGrp="1"/>
          </p:cNvSpPr>
          <p:nvPr>
            <p:ph type="title" idx="4294967295"/>
          </p:nvPr>
        </p:nvSpPr>
        <p:spPr>
          <a:xfrm>
            <a:off x="0" y="883760"/>
            <a:ext cx="12192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4">
                    <a:lumMod val="20000"/>
                    <a:lumOff val="80000"/>
                  </a:schemeClr>
                </a:solidFill>
                <a:effectLst/>
                <a:uLnTx/>
                <a:uFillTx/>
                <a:latin typeface="Century Gothic" panose="020B0502020202020204" pitchFamily="34" charset="0"/>
                <a:ea typeface="+mn-ea"/>
                <a:cs typeface="+mn-cs"/>
              </a:rPr>
              <a:t>CAEP Students</a:t>
            </a:r>
            <a:endParaRPr kumimoji="0" lang="en-US" sz="3200" b="0" i="0" u="none" strike="noStrike" kern="1200" cap="none" spc="0" normalizeH="0" baseline="0" noProof="0" dirty="0">
              <a:ln>
                <a:noFill/>
              </a:ln>
              <a:solidFill>
                <a:schemeClr val="accent4">
                  <a:lumMod val="20000"/>
                  <a:lumOff val="80000"/>
                </a:schemeClr>
              </a:solidFill>
              <a:effectLst/>
              <a:uLnTx/>
              <a:uFillTx/>
              <a:latin typeface="+mn-lt"/>
              <a:ea typeface="+mn-ea"/>
              <a:cs typeface="+mn-cs"/>
            </a:endParaRPr>
          </a:p>
        </p:txBody>
      </p:sp>
      <p:sp>
        <p:nvSpPr>
          <p:cNvPr id="4" name="TextBox 3">
            <a:extLst>
              <a:ext uri="{FF2B5EF4-FFF2-40B4-BE49-F238E27FC236}">
                <a16:creationId xmlns:a16="http://schemas.microsoft.com/office/drawing/2014/main" id="{7E694DBB-5CB3-4DED-BAD9-A1A8C76850F9}"/>
              </a:ext>
            </a:extLst>
          </p:cNvPr>
          <p:cNvSpPr txBox="1"/>
          <p:nvPr/>
        </p:nvSpPr>
        <p:spPr>
          <a:xfrm>
            <a:off x="750739" y="1783463"/>
            <a:ext cx="10690521" cy="3987859"/>
          </a:xfrm>
          <a:prstGeom prst="rect">
            <a:avLst/>
          </a:prstGeom>
        </p:spPr>
        <p:txBody>
          <a:bodyPr vert="horz" wrap="square" lIns="91440" tIns="45720" rIns="91440" bIns="45720" rtlCol="0">
            <a:noAutofit/>
          </a:bodyPr>
          <a:lstStyle/>
          <a:p>
            <a:pPr>
              <a:buClr>
                <a:srgbClr val="0070C0"/>
              </a:buClr>
              <a:buSzPct val="125000"/>
            </a:pPr>
            <a:r>
              <a:rPr lang="en-US" sz="2400" b="1" dirty="0">
                <a:solidFill>
                  <a:schemeClr val="accent4">
                    <a:lumMod val="40000"/>
                    <a:lumOff val="60000"/>
                  </a:schemeClr>
                </a:solidFill>
                <a:latin typeface="Century Gothic" panose="020B0502020202020204" pitchFamily="34" charset="0"/>
              </a:rPr>
              <a:t>Adult Education Student (Adults Served): </a:t>
            </a:r>
            <a:r>
              <a:rPr lang="en-US" sz="2200" dirty="0"/>
              <a:t>Any student 16 or over served at a K12 adult school or a community college noncredit program with at least 1 instructional hour in a CAEP program area or who receives services</a:t>
            </a:r>
          </a:p>
          <a:p>
            <a:pPr>
              <a:spcBef>
                <a:spcPts val="2400"/>
              </a:spcBef>
              <a:buClr>
                <a:srgbClr val="0070C0"/>
              </a:buClr>
              <a:buSzPct val="125000"/>
            </a:pPr>
            <a:r>
              <a:rPr lang="en-US" sz="2400" b="1" dirty="0">
                <a:solidFill>
                  <a:schemeClr val="accent4">
                    <a:lumMod val="40000"/>
                    <a:lumOff val="60000"/>
                  </a:schemeClr>
                </a:solidFill>
                <a:latin typeface="Century Gothic" panose="020B0502020202020204" pitchFamily="34" charset="0"/>
              </a:rPr>
              <a:t>Adult Education Participant: </a:t>
            </a:r>
            <a:r>
              <a:rPr lang="en-US" sz="2200" dirty="0"/>
              <a:t>Any K12 adult education or college noncredit student with 12 or more instructional contact hours over the program year (in any combination of programs). Outcomes are only reported for participants.</a:t>
            </a:r>
          </a:p>
          <a:p>
            <a:pPr>
              <a:spcBef>
                <a:spcPts val="2400"/>
              </a:spcBef>
              <a:buClr>
                <a:srgbClr val="0070C0"/>
              </a:buClr>
              <a:buSzPct val="125000"/>
            </a:pPr>
            <a:r>
              <a:rPr lang="en-US" sz="2400" b="1" dirty="0">
                <a:solidFill>
                  <a:schemeClr val="accent4">
                    <a:lumMod val="40000"/>
                    <a:lumOff val="60000"/>
                  </a:schemeClr>
                </a:solidFill>
                <a:latin typeface="Century Gothic" panose="020B0502020202020204" pitchFamily="34" charset="0"/>
              </a:rPr>
              <a:t>College Credit Students: </a:t>
            </a:r>
            <a:r>
              <a:rPr lang="en-US" sz="2400" dirty="0"/>
              <a:t>Students enrolled in credit coursework are not considered adult education students unless they are co-enrolled in a K12 adult school or community college noncredit program. </a:t>
            </a:r>
          </a:p>
        </p:txBody>
      </p:sp>
      <p:pic>
        <p:nvPicPr>
          <p:cNvPr id="13" name="Picture 12">
            <a:extLst>
              <a:ext uri="{FF2B5EF4-FFF2-40B4-BE49-F238E27FC236}">
                <a16:creationId xmlns:a16="http://schemas.microsoft.com/office/drawing/2014/main" id="{A9D378CF-8E6F-42F1-87E4-F78FA3BA721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4" name="Picture 13">
            <a:extLst>
              <a:ext uri="{FF2B5EF4-FFF2-40B4-BE49-F238E27FC236}">
                <a16:creationId xmlns:a16="http://schemas.microsoft.com/office/drawing/2014/main" id="{FB4EE35F-1DA1-463C-B157-994A511442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8" name="Picture 7">
            <a:extLst>
              <a:ext uri="{FF2B5EF4-FFF2-40B4-BE49-F238E27FC236}">
                <a16:creationId xmlns:a16="http://schemas.microsoft.com/office/drawing/2014/main" id="{AF7AB406-3738-4E03-B25B-43BE5C0A32FB}"/>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9" name="Picture 8">
            <a:extLst>
              <a:ext uri="{FF2B5EF4-FFF2-40B4-BE49-F238E27FC236}">
                <a16:creationId xmlns:a16="http://schemas.microsoft.com/office/drawing/2014/main" id="{77E19970-E6F9-4202-8541-64D3357BC80F}"/>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189176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sp>
        <p:nvSpPr>
          <p:cNvPr id="28"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 name="Title 5">
            <a:extLst>
              <a:ext uri="{FF2B5EF4-FFF2-40B4-BE49-F238E27FC236}">
                <a16:creationId xmlns:a16="http://schemas.microsoft.com/office/drawing/2014/main" id="{B222574F-08C9-497E-9329-4577D496A3F5}"/>
              </a:ext>
            </a:extLst>
          </p:cNvPr>
          <p:cNvSpPr>
            <a:spLocks noGrp="1"/>
          </p:cNvSpPr>
          <p:nvPr>
            <p:ph type="title" idx="4294967295"/>
          </p:nvPr>
        </p:nvSpPr>
        <p:spPr>
          <a:xfrm>
            <a:off x="8130423" y="2068535"/>
            <a:ext cx="3333676" cy="17449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5400" b="0" i="0" u="none" strike="noStrike" kern="1200" cap="none" spc="0" normalizeH="0" baseline="0" noProof="0" dirty="0">
                <a:ln>
                  <a:noFill/>
                </a:ln>
                <a:solidFill>
                  <a:schemeClr val="tx2"/>
                </a:solidFill>
                <a:effectLst/>
                <a:uLnTx/>
                <a:uFillTx/>
                <a:latin typeface="+mj-lt"/>
                <a:ea typeface="+mj-ea"/>
                <a:cs typeface="+mj-cs"/>
              </a:rPr>
              <a:t>CAEP Programs</a:t>
            </a:r>
          </a:p>
        </p:txBody>
      </p:sp>
      <p:grpSp>
        <p:nvGrpSpPr>
          <p:cNvPr id="4" name="Group 3" descr="Vertical bar graph showing the CAEP Programs.&#10;&#10;Participants in English as a Second Language (ESL) = 43% (258,049 / 603,513)&#10;Participants in Adult Basic Education (ASE) = 13% (75,814 / 603,513)&#10;Participants in Adult Secondary Education (ASE) = 23% (139,445 / 603,513)&#10;Participants in Career Technical Education (CTE) = 31% (184,214 / 603,513)&#10;Participants in Programs for Adults w Disabilities = 3% (20,916 / 603,513)&#10;Adult Participants Training to Support Child School Success = 2% (12,420 / 603,513)&#10;">
            <a:extLst>
              <a:ext uri="{FF2B5EF4-FFF2-40B4-BE49-F238E27FC236}">
                <a16:creationId xmlns:a16="http://schemas.microsoft.com/office/drawing/2014/main" id="{DCE03F15-D770-47D7-B143-80FD569E400E}"/>
              </a:ext>
            </a:extLst>
          </p:cNvPr>
          <p:cNvGrpSpPr/>
          <p:nvPr/>
        </p:nvGrpSpPr>
        <p:grpSpPr>
          <a:xfrm>
            <a:off x="58457" y="791662"/>
            <a:ext cx="7112294" cy="6066338"/>
            <a:chOff x="58457" y="791662"/>
            <a:chExt cx="7112294" cy="6066338"/>
          </a:xfrm>
        </p:grpSpPr>
        <p:pic>
          <p:nvPicPr>
            <p:cNvPr id="2" name="Picture 1">
              <a:extLst>
                <a:ext uri="{FF2B5EF4-FFF2-40B4-BE49-F238E27FC236}">
                  <a16:creationId xmlns:a16="http://schemas.microsoft.com/office/drawing/2014/main" id="{E2AD6EED-B746-4E3F-9234-042056CE9B22}"/>
                </a:ext>
                <a:ext uri="{C183D7F6-B498-43B3-948B-1728B52AA6E4}">
                  <adec:decorative xmlns:adec="http://schemas.microsoft.com/office/drawing/2017/decorative" val="0"/>
                </a:ext>
              </a:extLst>
            </p:cNvPr>
            <p:cNvPicPr>
              <a:picLocks noChangeAspect="1"/>
            </p:cNvPicPr>
            <p:nvPr/>
          </p:nvPicPr>
          <p:blipFill rotWithShape="1">
            <a:blip r:embed="rId8"/>
            <a:srcRect l="10678" t="46094" r="51733" b="6149"/>
            <a:stretch/>
          </p:blipFill>
          <p:spPr>
            <a:xfrm>
              <a:off x="58457" y="2987007"/>
              <a:ext cx="4564414" cy="3870993"/>
            </a:xfrm>
            <a:prstGeom prst="rect">
              <a:avLst/>
            </a:prstGeom>
            <a:effectLst/>
          </p:spPr>
        </p:pic>
        <p:pic>
          <p:nvPicPr>
            <p:cNvPr id="17" name="Picture 16">
              <a:extLst>
                <a:ext uri="{FF2B5EF4-FFF2-40B4-BE49-F238E27FC236}">
                  <a16:creationId xmlns:a16="http://schemas.microsoft.com/office/drawing/2014/main" id="{660221C3-46FB-46D0-9019-C28B6F803829}"/>
                </a:ext>
                <a:ext uri="{C183D7F6-B498-43B3-948B-1728B52AA6E4}">
                  <adec:decorative xmlns:adec="http://schemas.microsoft.com/office/drawing/2017/decorative" val="1"/>
                </a:ext>
              </a:extLst>
            </p:cNvPr>
            <p:cNvPicPr>
              <a:picLocks noChangeAspect="1"/>
            </p:cNvPicPr>
            <p:nvPr/>
          </p:nvPicPr>
          <p:blipFill rotWithShape="1">
            <a:blip r:embed="rId8"/>
            <a:srcRect l="47165" t="50143" r="11196" b="17819"/>
            <a:stretch/>
          </p:blipFill>
          <p:spPr>
            <a:xfrm>
              <a:off x="1156142" y="791662"/>
              <a:ext cx="6014609" cy="3089155"/>
            </a:xfrm>
            <a:prstGeom prst="rect">
              <a:avLst/>
            </a:prstGeom>
            <a:effectLst/>
          </p:spPr>
        </p:pic>
        <p:sp>
          <p:nvSpPr>
            <p:cNvPr id="3" name="TextBox 2">
              <a:extLst>
                <a:ext uri="{FF2B5EF4-FFF2-40B4-BE49-F238E27FC236}">
                  <a16:creationId xmlns:a16="http://schemas.microsoft.com/office/drawing/2014/main" id="{E238EB3D-1E01-494C-8060-D5EF7870C67A}"/>
                </a:ext>
                <a:ext uri="{C183D7F6-B498-43B3-948B-1728B52AA6E4}">
                  <adec:decorative xmlns:adec="http://schemas.microsoft.com/office/drawing/2017/decorative" val="1"/>
                </a:ext>
              </a:extLst>
            </p:cNvPr>
            <p:cNvSpPr txBox="1"/>
            <p:nvPr/>
          </p:nvSpPr>
          <p:spPr>
            <a:xfrm>
              <a:off x="1522825" y="891281"/>
              <a:ext cx="3901653" cy="276999"/>
            </a:xfrm>
            <a:prstGeom prst="rect">
              <a:avLst/>
            </a:prstGeom>
            <a:solidFill>
              <a:schemeClr val="tx1"/>
            </a:solidFill>
          </p:spPr>
          <p:txBody>
            <a:bodyPr wrap="square" rtlCol="0">
              <a:spAutoFit/>
            </a:bodyPr>
            <a:lstStyle/>
            <a:p>
              <a:r>
                <a:rPr lang="en-US" sz="1200" b="1" dirty="0">
                  <a:solidFill>
                    <a:schemeClr val="accent4">
                      <a:lumMod val="50000"/>
                    </a:schemeClr>
                  </a:solidFill>
                </a:rPr>
                <a:t>Participants in English as a Second Language (ESL)</a:t>
              </a:r>
            </a:p>
          </p:txBody>
        </p:sp>
        <p:sp>
          <p:nvSpPr>
            <p:cNvPr id="19" name="TextBox 18">
              <a:extLst>
                <a:ext uri="{FF2B5EF4-FFF2-40B4-BE49-F238E27FC236}">
                  <a16:creationId xmlns:a16="http://schemas.microsoft.com/office/drawing/2014/main" id="{8BA7995D-10CE-4B91-999B-9AA6F92AA975}"/>
                </a:ext>
                <a:ext uri="{C183D7F6-B498-43B3-948B-1728B52AA6E4}">
                  <adec:decorative xmlns:adec="http://schemas.microsoft.com/office/drawing/2017/decorative" val="1"/>
                </a:ext>
              </a:extLst>
            </p:cNvPr>
            <p:cNvSpPr txBox="1"/>
            <p:nvPr/>
          </p:nvSpPr>
          <p:spPr>
            <a:xfrm>
              <a:off x="1522824" y="1371203"/>
              <a:ext cx="3901653" cy="276999"/>
            </a:xfrm>
            <a:prstGeom prst="rect">
              <a:avLst/>
            </a:prstGeom>
            <a:solidFill>
              <a:schemeClr val="tx1"/>
            </a:solidFill>
          </p:spPr>
          <p:txBody>
            <a:bodyPr wrap="square" rtlCol="0">
              <a:spAutoFit/>
            </a:bodyPr>
            <a:lstStyle/>
            <a:p>
              <a:r>
                <a:rPr lang="en-US" sz="1200" b="1" dirty="0">
                  <a:solidFill>
                    <a:schemeClr val="accent4">
                      <a:lumMod val="50000"/>
                    </a:schemeClr>
                  </a:solidFill>
                </a:rPr>
                <a:t>Participants in Adult Basic Education (ASE)</a:t>
              </a:r>
            </a:p>
          </p:txBody>
        </p:sp>
        <p:sp>
          <p:nvSpPr>
            <p:cNvPr id="21" name="TextBox 20">
              <a:extLst>
                <a:ext uri="{FF2B5EF4-FFF2-40B4-BE49-F238E27FC236}">
                  <a16:creationId xmlns:a16="http://schemas.microsoft.com/office/drawing/2014/main" id="{213535A4-8D7E-4F6A-9947-FE9934E7AA67}"/>
                </a:ext>
                <a:ext uri="{C183D7F6-B498-43B3-948B-1728B52AA6E4}">
                  <adec:decorative xmlns:adec="http://schemas.microsoft.com/office/drawing/2017/decorative" val="1"/>
                </a:ext>
              </a:extLst>
            </p:cNvPr>
            <p:cNvSpPr txBox="1"/>
            <p:nvPr/>
          </p:nvSpPr>
          <p:spPr>
            <a:xfrm>
              <a:off x="1522824" y="1820071"/>
              <a:ext cx="3901653" cy="276999"/>
            </a:xfrm>
            <a:prstGeom prst="rect">
              <a:avLst/>
            </a:prstGeom>
            <a:solidFill>
              <a:schemeClr val="tx1"/>
            </a:solidFill>
          </p:spPr>
          <p:txBody>
            <a:bodyPr wrap="square" rtlCol="0">
              <a:spAutoFit/>
            </a:bodyPr>
            <a:lstStyle/>
            <a:p>
              <a:r>
                <a:rPr lang="en-US" sz="1200" b="1" dirty="0">
                  <a:solidFill>
                    <a:schemeClr val="accent4">
                      <a:lumMod val="50000"/>
                    </a:schemeClr>
                  </a:solidFill>
                </a:rPr>
                <a:t>Participants in Adult Secondary Education (ASE)</a:t>
              </a:r>
            </a:p>
          </p:txBody>
        </p:sp>
        <p:sp>
          <p:nvSpPr>
            <p:cNvPr id="23" name="TextBox 22">
              <a:extLst>
                <a:ext uri="{FF2B5EF4-FFF2-40B4-BE49-F238E27FC236}">
                  <a16:creationId xmlns:a16="http://schemas.microsoft.com/office/drawing/2014/main" id="{8BF3A45D-F343-44A6-8C7C-CF4452B273B7}"/>
                </a:ext>
                <a:ext uri="{C183D7F6-B498-43B3-948B-1728B52AA6E4}">
                  <adec:decorative xmlns:adec="http://schemas.microsoft.com/office/drawing/2017/decorative" val="1"/>
                </a:ext>
              </a:extLst>
            </p:cNvPr>
            <p:cNvSpPr txBox="1"/>
            <p:nvPr/>
          </p:nvSpPr>
          <p:spPr>
            <a:xfrm>
              <a:off x="1522823" y="2320305"/>
              <a:ext cx="3901653" cy="276999"/>
            </a:xfrm>
            <a:prstGeom prst="rect">
              <a:avLst/>
            </a:prstGeom>
            <a:solidFill>
              <a:schemeClr val="tx1"/>
            </a:solidFill>
          </p:spPr>
          <p:txBody>
            <a:bodyPr wrap="square" rtlCol="0">
              <a:spAutoFit/>
            </a:bodyPr>
            <a:lstStyle/>
            <a:p>
              <a:r>
                <a:rPr lang="en-US" sz="1200" b="1" dirty="0">
                  <a:solidFill>
                    <a:schemeClr val="accent4">
                      <a:lumMod val="50000"/>
                    </a:schemeClr>
                  </a:solidFill>
                </a:rPr>
                <a:t>Participants in Career Technical Education (CTE)</a:t>
              </a:r>
            </a:p>
          </p:txBody>
        </p:sp>
        <p:sp>
          <p:nvSpPr>
            <p:cNvPr id="25" name="TextBox 24">
              <a:extLst>
                <a:ext uri="{FF2B5EF4-FFF2-40B4-BE49-F238E27FC236}">
                  <a16:creationId xmlns:a16="http://schemas.microsoft.com/office/drawing/2014/main" id="{DAE19CC3-CC57-41FA-B5E9-9292EB669735}"/>
                </a:ext>
                <a:ext uri="{C183D7F6-B498-43B3-948B-1728B52AA6E4}">
                  <adec:decorative xmlns:adec="http://schemas.microsoft.com/office/drawing/2017/decorative" val="1"/>
                </a:ext>
              </a:extLst>
            </p:cNvPr>
            <p:cNvSpPr txBox="1"/>
            <p:nvPr/>
          </p:nvSpPr>
          <p:spPr>
            <a:xfrm>
              <a:off x="1537938" y="2768480"/>
              <a:ext cx="3901653" cy="276999"/>
            </a:xfrm>
            <a:prstGeom prst="rect">
              <a:avLst/>
            </a:prstGeom>
            <a:solidFill>
              <a:schemeClr val="tx1"/>
            </a:solidFill>
          </p:spPr>
          <p:txBody>
            <a:bodyPr wrap="square" rtlCol="0">
              <a:spAutoFit/>
            </a:bodyPr>
            <a:lstStyle/>
            <a:p>
              <a:r>
                <a:rPr lang="en-US" sz="1200" b="1" dirty="0">
                  <a:solidFill>
                    <a:schemeClr val="accent4">
                      <a:lumMod val="50000"/>
                    </a:schemeClr>
                  </a:solidFill>
                </a:rPr>
                <a:t>Participants in Programs for Adults w Disabilities</a:t>
              </a:r>
            </a:p>
          </p:txBody>
        </p:sp>
        <p:sp>
          <p:nvSpPr>
            <p:cNvPr id="27" name="TextBox 26">
              <a:extLst>
                <a:ext uri="{FF2B5EF4-FFF2-40B4-BE49-F238E27FC236}">
                  <a16:creationId xmlns:a16="http://schemas.microsoft.com/office/drawing/2014/main" id="{4CE2D9AF-6D1A-4F60-A1EC-4A63B9039CE1}"/>
                </a:ext>
                <a:ext uri="{C183D7F6-B498-43B3-948B-1728B52AA6E4}">
                  <adec:decorative xmlns:adec="http://schemas.microsoft.com/office/drawing/2017/decorative" val="1"/>
                </a:ext>
              </a:extLst>
            </p:cNvPr>
            <p:cNvSpPr txBox="1"/>
            <p:nvPr/>
          </p:nvSpPr>
          <p:spPr>
            <a:xfrm>
              <a:off x="1521726" y="3240749"/>
              <a:ext cx="4564414" cy="276999"/>
            </a:xfrm>
            <a:prstGeom prst="rect">
              <a:avLst/>
            </a:prstGeom>
            <a:solidFill>
              <a:schemeClr val="tx1"/>
            </a:solidFill>
          </p:spPr>
          <p:txBody>
            <a:bodyPr wrap="square" rtlCol="0">
              <a:spAutoFit/>
            </a:bodyPr>
            <a:lstStyle/>
            <a:p>
              <a:r>
                <a:rPr lang="en-US" sz="1200" b="1" dirty="0">
                  <a:solidFill>
                    <a:schemeClr val="accent4">
                      <a:lumMod val="50000"/>
                    </a:schemeClr>
                  </a:solidFill>
                </a:rPr>
                <a:t>Adult Participants Training to Support Child School Success</a:t>
              </a:r>
            </a:p>
          </p:txBody>
        </p:sp>
      </p:grpSp>
      <p:sp>
        <p:nvSpPr>
          <p:cNvPr id="5" name="TextBox 4">
            <a:extLst>
              <a:ext uri="{FF2B5EF4-FFF2-40B4-BE49-F238E27FC236}">
                <a16:creationId xmlns:a16="http://schemas.microsoft.com/office/drawing/2014/main" id="{B8FF4A37-EF60-4EAF-9C20-067971BAA4C1}"/>
              </a:ext>
            </a:extLst>
          </p:cNvPr>
          <p:cNvSpPr txBox="1"/>
          <p:nvPr/>
        </p:nvSpPr>
        <p:spPr>
          <a:xfrm>
            <a:off x="3758199" y="4355151"/>
            <a:ext cx="2947962" cy="1138773"/>
          </a:xfrm>
          <a:prstGeom prst="rect">
            <a:avLst/>
          </a:prstGeom>
          <a:solidFill>
            <a:schemeClr val="bg2">
              <a:lumMod val="60000"/>
              <a:lumOff val="40000"/>
            </a:schemeClr>
          </a:solidFill>
        </p:spPr>
        <p:txBody>
          <a:bodyPr wrap="square" rtlCol="0">
            <a:spAutoFit/>
          </a:bodyPr>
          <a:lstStyle/>
          <a:p>
            <a:r>
              <a:rPr lang="en-US" sz="1400" b="1" dirty="0">
                <a:solidFill>
                  <a:schemeClr val="bg1"/>
                </a:solidFill>
              </a:rPr>
              <a:t>3 CTE Sub-Program Areas</a:t>
            </a:r>
          </a:p>
          <a:p>
            <a:pPr marL="285750" indent="-171450">
              <a:spcBef>
                <a:spcPts val="600"/>
              </a:spcBef>
              <a:buClr>
                <a:srgbClr val="002060"/>
              </a:buClr>
              <a:buSzPct val="140000"/>
              <a:buFont typeface="Arial" panose="020B0604020202020204" pitchFamily="34" charset="0"/>
              <a:buChar char="•"/>
            </a:pPr>
            <a:r>
              <a:rPr lang="en-US" sz="1300" b="1" dirty="0">
                <a:solidFill>
                  <a:schemeClr val="bg1"/>
                </a:solidFill>
              </a:rPr>
              <a:t>Short Term Vocational Training</a:t>
            </a:r>
          </a:p>
          <a:p>
            <a:pPr marL="285750" indent="-171450">
              <a:spcBef>
                <a:spcPts val="600"/>
              </a:spcBef>
              <a:buClr>
                <a:srgbClr val="002060"/>
              </a:buClr>
              <a:buSzPct val="140000"/>
              <a:buFont typeface="Arial" panose="020B0604020202020204" pitchFamily="34" charset="0"/>
              <a:buChar char="•"/>
            </a:pPr>
            <a:r>
              <a:rPr lang="en-US" sz="1300" b="1" dirty="0">
                <a:solidFill>
                  <a:schemeClr val="bg1"/>
                </a:solidFill>
              </a:rPr>
              <a:t>Workforce Preparation</a:t>
            </a:r>
          </a:p>
          <a:p>
            <a:pPr marL="285750" indent="-171450">
              <a:spcBef>
                <a:spcPts val="600"/>
              </a:spcBef>
              <a:buClr>
                <a:srgbClr val="002060"/>
              </a:buClr>
              <a:buSzPct val="140000"/>
              <a:buFont typeface="Arial" panose="020B0604020202020204" pitchFamily="34" charset="0"/>
              <a:buChar char="•"/>
            </a:pPr>
            <a:r>
              <a:rPr lang="en-US" sz="1300" b="1" dirty="0">
                <a:solidFill>
                  <a:schemeClr val="bg1"/>
                </a:solidFill>
              </a:rPr>
              <a:t>Pre-Apprenticeship</a:t>
            </a:r>
          </a:p>
        </p:txBody>
      </p:sp>
      <p:cxnSp>
        <p:nvCxnSpPr>
          <p:cNvPr id="10" name="Straight Connector 9">
            <a:extLst>
              <a:ext uri="{FF2B5EF4-FFF2-40B4-BE49-F238E27FC236}">
                <a16:creationId xmlns:a16="http://schemas.microsoft.com/office/drawing/2014/main" id="{0A471B1C-71B3-4CC7-A71F-60B9AE518601}"/>
              </a:ext>
              <a:ext uri="{C183D7F6-B498-43B3-948B-1728B52AA6E4}">
                <adec:decorative xmlns:adec="http://schemas.microsoft.com/office/drawing/2017/decorative" val="1"/>
              </a:ext>
            </a:extLst>
          </p:cNvPr>
          <p:cNvCxnSpPr>
            <a:cxnSpLocks/>
          </p:cNvCxnSpPr>
          <p:nvPr/>
        </p:nvCxnSpPr>
        <p:spPr>
          <a:xfrm>
            <a:off x="3820331" y="4643322"/>
            <a:ext cx="2867281" cy="4714"/>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9D24B949-3B11-4759-86D0-8F5FED8D49E3}"/>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32" name="Picture 31">
            <a:extLst>
              <a:ext uri="{FF2B5EF4-FFF2-40B4-BE49-F238E27FC236}">
                <a16:creationId xmlns:a16="http://schemas.microsoft.com/office/drawing/2014/main" id="{8564B173-269C-4293-900A-8ED3A702718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30" name="Picture 29">
            <a:extLst>
              <a:ext uri="{FF2B5EF4-FFF2-40B4-BE49-F238E27FC236}">
                <a16:creationId xmlns:a16="http://schemas.microsoft.com/office/drawing/2014/main" id="{D3EA32C2-7BBE-4E04-80D1-3C003859D549}"/>
              </a:ext>
              <a:ext uri="{C183D7F6-B498-43B3-948B-1728B52AA6E4}">
                <adec:decorative xmlns:adec="http://schemas.microsoft.com/office/drawing/2017/decorative" val="1"/>
              </a:ext>
            </a:extLst>
          </p:cNvPr>
          <p:cNvPicPr>
            <a:picLocks noChangeAspect="1"/>
          </p:cNvPicPr>
          <p:nvPr/>
        </p:nvPicPr>
        <p:blipFill>
          <a:blip r:embed="rId11" cstate="print">
            <a:alphaModFix amt="62000"/>
            <a:extLst>
              <a:ext uri="{28A0092B-C50C-407E-A947-70E740481C1C}">
                <a14:useLocalDpi xmlns:a14="http://schemas.microsoft.com/office/drawing/2010/main" val="0"/>
              </a:ext>
            </a:extLst>
          </a:blip>
          <a:stretch>
            <a:fillRect/>
          </a:stretch>
        </p:blipFill>
        <p:spPr>
          <a:xfrm>
            <a:off x="8856943" y="6275985"/>
            <a:ext cx="3077185" cy="402029"/>
          </a:xfrm>
          <a:prstGeom prst="rect">
            <a:avLst/>
          </a:prstGeom>
        </p:spPr>
      </p:pic>
      <p:pic>
        <p:nvPicPr>
          <p:cNvPr id="33" name="Picture 32">
            <a:extLst>
              <a:ext uri="{FF2B5EF4-FFF2-40B4-BE49-F238E27FC236}">
                <a16:creationId xmlns:a16="http://schemas.microsoft.com/office/drawing/2014/main" id="{0FB4D285-C4B8-4ACB-B95E-B646FA279CC0}"/>
              </a:ext>
              <a:ext uri="{C183D7F6-B498-43B3-948B-1728B52AA6E4}">
                <adec:decorative xmlns:adec="http://schemas.microsoft.com/office/drawing/2017/decorative" val="1"/>
              </a:ext>
            </a:extLst>
          </p:cNvPr>
          <p:cNvPicPr>
            <a:picLocks noChangeAspect="1"/>
          </p:cNvPicPr>
          <p:nvPr/>
        </p:nvPicPr>
        <p:blipFill rotWithShape="1">
          <a:blip r:embed="rId12" cstate="print">
            <a:alphaModFix amt="74000"/>
            <a:extLst>
              <a:ext uri="{28A0092B-C50C-407E-A947-70E740481C1C}">
                <a14:useLocalDpi xmlns:a14="http://schemas.microsoft.com/office/drawing/2010/main" val="0"/>
              </a:ext>
            </a:extLst>
          </a:blip>
          <a:srcRect l="8961" t="6331" r="2666"/>
          <a:stretch/>
        </p:blipFill>
        <p:spPr>
          <a:xfrm>
            <a:off x="10652905" y="5752012"/>
            <a:ext cx="1281223" cy="381667"/>
          </a:xfrm>
          <a:prstGeom prst="rect">
            <a:avLst/>
          </a:prstGeom>
        </p:spPr>
      </p:pic>
    </p:spTree>
    <p:extLst>
      <p:ext uri="{BB962C8B-B14F-4D97-AF65-F5344CB8AC3E}">
        <p14:creationId xmlns:p14="http://schemas.microsoft.com/office/powerpoint/2010/main" val="57498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D026F7-54AA-4E43-9656-57BD742B17CE}"/>
              </a:ext>
            </a:extLst>
          </p:cNvPr>
          <p:cNvSpPr>
            <a:spLocks noGrp="1"/>
          </p:cNvSpPr>
          <p:nvPr>
            <p:ph type="title"/>
          </p:nvPr>
        </p:nvSpPr>
        <p:spPr>
          <a:xfrm>
            <a:off x="0" y="958728"/>
            <a:ext cx="12192000" cy="372628"/>
          </a:xfrm>
        </p:spPr>
        <p:txBody>
          <a:bodyPr>
            <a:noAutofit/>
          </a:bodyPr>
          <a:lstStyle/>
          <a:p>
            <a:pPr algn="ctr"/>
            <a:r>
              <a:rPr lang="en-US" sz="2800" b="0" dirty="0">
                <a:solidFill>
                  <a:schemeClr val="accent4"/>
                </a:solidFill>
                <a:latin typeface="Century Gothic" panose="020B0502020202020204" pitchFamily="34" charset="0"/>
              </a:rPr>
              <a:t>CAEP Student Metric Buckets</a:t>
            </a:r>
          </a:p>
        </p:txBody>
      </p:sp>
      <p:sp>
        <p:nvSpPr>
          <p:cNvPr id="13" name="Oval 12">
            <a:extLst>
              <a:ext uri="{FF2B5EF4-FFF2-40B4-BE49-F238E27FC236}">
                <a16:creationId xmlns:a16="http://schemas.microsoft.com/office/drawing/2014/main" id="{B12DCF7B-E231-4175-805E-242497F277F1}"/>
              </a:ext>
            </a:extLst>
          </p:cNvPr>
          <p:cNvSpPr/>
          <p:nvPr/>
        </p:nvSpPr>
        <p:spPr>
          <a:xfrm>
            <a:off x="244078" y="1821749"/>
            <a:ext cx="2286000" cy="2286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Participation</a:t>
            </a:r>
          </a:p>
          <a:p>
            <a:pPr algn="ctr">
              <a:spcBef>
                <a:spcPts val="600"/>
              </a:spcBef>
            </a:pPr>
            <a:r>
              <a:rPr lang="en-US" sz="1700" dirty="0">
                <a:solidFill>
                  <a:schemeClr val="tx1"/>
                </a:solidFill>
              </a:rPr>
              <a:t> </a:t>
            </a:r>
            <a:r>
              <a:rPr lang="en-US" sz="1600" b="1" dirty="0">
                <a:solidFill>
                  <a:schemeClr val="tx1"/>
                </a:solidFill>
              </a:rPr>
              <a:t>Adults Served</a:t>
            </a:r>
          </a:p>
          <a:p>
            <a:pPr algn="ctr">
              <a:spcBef>
                <a:spcPts val="600"/>
              </a:spcBef>
            </a:pPr>
            <a:r>
              <a:rPr lang="en-US" sz="1600" b="1" dirty="0">
                <a:solidFill>
                  <a:schemeClr val="tx1"/>
                </a:solidFill>
              </a:rPr>
              <a:t>Participants</a:t>
            </a:r>
          </a:p>
          <a:p>
            <a:pPr algn="ctr">
              <a:spcBef>
                <a:spcPts val="600"/>
              </a:spcBef>
            </a:pPr>
            <a:r>
              <a:rPr lang="en-US" sz="1600" b="1" dirty="0">
                <a:solidFill>
                  <a:schemeClr val="tx1"/>
                </a:solidFill>
              </a:rPr>
              <a:t>Programs</a:t>
            </a:r>
          </a:p>
        </p:txBody>
      </p:sp>
      <p:sp>
        <p:nvSpPr>
          <p:cNvPr id="9" name="Oval 8">
            <a:extLst>
              <a:ext uri="{FF2B5EF4-FFF2-40B4-BE49-F238E27FC236}">
                <a16:creationId xmlns:a16="http://schemas.microsoft.com/office/drawing/2014/main" id="{B26CD954-9168-45FE-9A99-B91955B0DDEA}"/>
              </a:ext>
            </a:extLst>
          </p:cNvPr>
          <p:cNvSpPr>
            <a:spLocks noChangeAspect="1"/>
          </p:cNvSpPr>
          <p:nvPr/>
        </p:nvSpPr>
        <p:spPr>
          <a:xfrm>
            <a:off x="2598539" y="1834700"/>
            <a:ext cx="2286000" cy="2260098"/>
          </a:xfrm>
          <a:prstGeom prst="ellipse">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4">
                    <a:lumMod val="20000"/>
                    <a:lumOff val="80000"/>
                  </a:schemeClr>
                </a:solidFill>
              </a:rPr>
              <a:t>Progress</a:t>
            </a:r>
          </a:p>
          <a:p>
            <a:pPr algn="ctr">
              <a:spcBef>
                <a:spcPts val="600"/>
              </a:spcBef>
            </a:pPr>
            <a:r>
              <a:rPr lang="en-US" sz="1700" b="1" dirty="0">
                <a:solidFill>
                  <a:schemeClr val="tx1">
                    <a:lumMod val="65000"/>
                  </a:schemeClr>
                </a:solidFill>
              </a:rPr>
              <a:t>EFL Attainment</a:t>
            </a:r>
          </a:p>
          <a:p>
            <a:pPr algn="ctr">
              <a:spcBef>
                <a:spcPts val="600"/>
              </a:spcBef>
            </a:pPr>
            <a:r>
              <a:rPr lang="en-US" sz="1700" b="1" dirty="0">
                <a:solidFill>
                  <a:schemeClr val="tx1">
                    <a:lumMod val="65000"/>
                  </a:schemeClr>
                </a:solidFill>
              </a:rPr>
              <a:t>Workforce Prep</a:t>
            </a:r>
          </a:p>
          <a:p>
            <a:pPr algn="ctr">
              <a:spcBef>
                <a:spcPts val="600"/>
              </a:spcBef>
            </a:pPr>
            <a:r>
              <a:rPr lang="en-US" sz="1700" b="1" dirty="0" err="1">
                <a:solidFill>
                  <a:schemeClr val="tx1">
                    <a:lumMod val="65000"/>
                  </a:schemeClr>
                </a:solidFill>
              </a:rPr>
              <a:t>Occup</a:t>
            </a:r>
            <a:r>
              <a:rPr lang="en-US" sz="1700" b="1" dirty="0">
                <a:solidFill>
                  <a:schemeClr val="tx1">
                    <a:lumMod val="65000"/>
                  </a:schemeClr>
                </a:solidFill>
              </a:rPr>
              <a:t>  Skills</a:t>
            </a:r>
          </a:p>
        </p:txBody>
      </p:sp>
      <p:sp>
        <p:nvSpPr>
          <p:cNvPr id="10" name="Oval 9">
            <a:extLst>
              <a:ext uri="{FF2B5EF4-FFF2-40B4-BE49-F238E27FC236}">
                <a16:creationId xmlns:a16="http://schemas.microsoft.com/office/drawing/2014/main" id="{8F8F7D5A-C314-4131-A428-5EB0D413920E}"/>
              </a:ext>
            </a:extLst>
          </p:cNvPr>
          <p:cNvSpPr/>
          <p:nvPr/>
        </p:nvSpPr>
        <p:spPr>
          <a:xfrm>
            <a:off x="4953000" y="1821749"/>
            <a:ext cx="2286000" cy="2286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4">
                    <a:lumMod val="20000"/>
                    <a:lumOff val="80000"/>
                  </a:schemeClr>
                </a:solidFill>
              </a:rPr>
              <a:t>Transition</a:t>
            </a:r>
          </a:p>
          <a:p>
            <a:pPr algn="ctr">
              <a:spcBef>
                <a:spcPts val="600"/>
              </a:spcBef>
            </a:pPr>
            <a:r>
              <a:rPr lang="en-US" sz="1600" b="1" dirty="0">
                <a:solidFill>
                  <a:schemeClr val="tx1">
                    <a:lumMod val="75000"/>
                  </a:schemeClr>
                </a:solidFill>
              </a:rPr>
              <a:t>ABE/ESL to ASE</a:t>
            </a:r>
          </a:p>
          <a:p>
            <a:pPr algn="ctr">
              <a:spcBef>
                <a:spcPts val="600"/>
              </a:spcBef>
            </a:pPr>
            <a:r>
              <a:rPr lang="en-US" sz="1600" b="1" dirty="0">
                <a:solidFill>
                  <a:schemeClr val="tx1">
                    <a:lumMod val="75000"/>
                  </a:schemeClr>
                </a:solidFill>
              </a:rPr>
              <a:t>Transition to Postsecondary</a:t>
            </a:r>
          </a:p>
        </p:txBody>
      </p:sp>
      <p:sp>
        <p:nvSpPr>
          <p:cNvPr id="11" name="Oval 10">
            <a:extLst>
              <a:ext uri="{FF2B5EF4-FFF2-40B4-BE49-F238E27FC236}">
                <a16:creationId xmlns:a16="http://schemas.microsoft.com/office/drawing/2014/main" id="{7051131B-9650-43C4-8D0D-32BE4CFA6265}"/>
              </a:ext>
            </a:extLst>
          </p:cNvPr>
          <p:cNvSpPr/>
          <p:nvPr/>
        </p:nvSpPr>
        <p:spPr>
          <a:xfrm>
            <a:off x="7307461" y="1821749"/>
            <a:ext cx="2286000" cy="2286000"/>
          </a:xfrm>
          <a:prstGeom prst="ellipse">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4">
                    <a:lumMod val="20000"/>
                    <a:lumOff val="80000"/>
                  </a:schemeClr>
                </a:solidFill>
              </a:rPr>
              <a:t>Completion</a:t>
            </a:r>
          </a:p>
          <a:p>
            <a:pPr algn="ctr">
              <a:spcBef>
                <a:spcPts val="600"/>
              </a:spcBef>
            </a:pPr>
            <a:r>
              <a:rPr lang="en-US" sz="1350" dirty="0"/>
              <a:t> </a:t>
            </a:r>
            <a:r>
              <a:rPr lang="en-US" sz="1700" b="1" dirty="0">
                <a:solidFill>
                  <a:schemeClr val="tx1">
                    <a:lumMod val="75000"/>
                  </a:schemeClr>
                </a:solidFill>
              </a:rPr>
              <a:t>Diploma/HSE</a:t>
            </a:r>
          </a:p>
          <a:p>
            <a:pPr algn="ctr">
              <a:spcBef>
                <a:spcPts val="600"/>
              </a:spcBef>
            </a:pPr>
            <a:r>
              <a:rPr lang="en-US" sz="1700" b="1" dirty="0">
                <a:solidFill>
                  <a:schemeClr val="tx1">
                    <a:lumMod val="75000"/>
                  </a:schemeClr>
                </a:solidFill>
              </a:rPr>
              <a:t>Postsecondary Credentials</a:t>
            </a:r>
          </a:p>
        </p:txBody>
      </p:sp>
      <p:sp>
        <p:nvSpPr>
          <p:cNvPr id="8" name="Oval 7">
            <a:extLst>
              <a:ext uri="{FF2B5EF4-FFF2-40B4-BE49-F238E27FC236}">
                <a16:creationId xmlns:a16="http://schemas.microsoft.com/office/drawing/2014/main" id="{FA4C37A9-DE74-4593-AE4A-3B9D60D9BEA9}"/>
              </a:ext>
            </a:extLst>
          </p:cNvPr>
          <p:cNvSpPr/>
          <p:nvPr/>
        </p:nvSpPr>
        <p:spPr>
          <a:xfrm>
            <a:off x="9661922" y="1821749"/>
            <a:ext cx="2286000" cy="2286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4">
                    <a:lumMod val="20000"/>
                    <a:lumOff val="80000"/>
                  </a:schemeClr>
                </a:solidFill>
              </a:rPr>
              <a:t>Employment</a:t>
            </a:r>
          </a:p>
          <a:p>
            <a:pPr algn="ctr">
              <a:spcBef>
                <a:spcPts val="450"/>
              </a:spcBef>
            </a:pPr>
            <a:r>
              <a:rPr lang="en-US" sz="1700" dirty="0">
                <a:solidFill>
                  <a:schemeClr val="accent4">
                    <a:lumMod val="75000"/>
                  </a:schemeClr>
                </a:solidFill>
              </a:rPr>
              <a:t> </a:t>
            </a:r>
            <a:r>
              <a:rPr lang="en-US" sz="1700" b="1" dirty="0">
                <a:solidFill>
                  <a:schemeClr val="tx1">
                    <a:lumMod val="75000"/>
                  </a:schemeClr>
                </a:solidFill>
              </a:rPr>
              <a:t>Employment</a:t>
            </a:r>
          </a:p>
          <a:p>
            <a:pPr algn="ctr">
              <a:spcBef>
                <a:spcPts val="450"/>
              </a:spcBef>
            </a:pPr>
            <a:r>
              <a:rPr lang="en-US" sz="1700" b="1" dirty="0">
                <a:solidFill>
                  <a:schemeClr val="tx1">
                    <a:lumMod val="75000"/>
                  </a:schemeClr>
                </a:solidFill>
              </a:rPr>
              <a:t>Wage Gains</a:t>
            </a:r>
          </a:p>
          <a:p>
            <a:pPr algn="ctr">
              <a:spcBef>
                <a:spcPts val="450"/>
              </a:spcBef>
            </a:pPr>
            <a:r>
              <a:rPr lang="en-US" sz="1700" b="1" dirty="0">
                <a:solidFill>
                  <a:schemeClr val="tx1">
                    <a:lumMod val="75000"/>
                  </a:schemeClr>
                </a:solidFill>
              </a:rPr>
              <a:t>Living Wage</a:t>
            </a:r>
          </a:p>
        </p:txBody>
      </p:sp>
      <p:sp>
        <p:nvSpPr>
          <p:cNvPr id="16" name="Title 1">
            <a:extLst>
              <a:ext uri="{FF2B5EF4-FFF2-40B4-BE49-F238E27FC236}">
                <a16:creationId xmlns:a16="http://schemas.microsoft.com/office/drawing/2014/main" id="{C636FCF1-506C-450E-A3B8-4426864F91C6}"/>
              </a:ext>
            </a:extLst>
          </p:cNvPr>
          <p:cNvSpPr txBox="1">
            <a:spLocks/>
          </p:cNvSpPr>
          <p:nvPr/>
        </p:nvSpPr>
        <p:spPr>
          <a:xfrm>
            <a:off x="-1" y="4584687"/>
            <a:ext cx="12191999" cy="32755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4"/>
                </a:solidFill>
                <a:latin typeface="Century Gothic" panose="020B0502020202020204" pitchFamily="34" charset="0"/>
              </a:rPr>
              <a:t>CAEP Metric Disaggregation</a:t>
            </a:r>
          </a:p>
        </p:txBody>
      </p:sp>
      <p:sp>
        <p:nvSpPr>
          <p:cNvPr id="20" name="Oval 19">
            <a:extLst>
              <a:ext uri="{FF2B5EF4-FFF2-40B4-BE49-F238E27FC236}">
                <a16:creationId xmlns:a16="http://schemas.microsoft.com/office/drawing/2014/main" id="{681FEF93-5B2D-400E-9162-17736DFDDA00}"/>
              </a:ext>
            </a:extLst>
          </p:cNvPr>
          <p:cNvSpPr/>
          <p:nvPr/>
        </p:nvSpPr>
        <p:spPr>
          <a:xfrm>
            <a:off x="244078" y="5360498"/>
            <a:ext cx="2228387" cy="73677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accent4">
                    <a:lumMod val="50000"/>
                  </a:schemeClr>
                </a:solidFill>
              </a:rPr>
              <a:t>Race/Ethnicity</a:t>
            </a:r>
          </a:p>
        </p:txBody>
      </p:sp>
      <p:sp>
        <p:nvSpPr>
          <p:cNvPr id="18" name="Oval 17">
            <a:extLst>
              <a:ext uri="{FF2B5EF4-FFF2-40B4-BE49-F238E27FC236}">
                <a16:creationId xmlns:a16="http://schemas.microsoft.com/office/drawing/2014/main" id="{A1E4F2EE-295A-4878-BE77-5D433C74AB5C}"/>
              </a:ext>
            </a:extLst>
          </p:cNvPr>
          <p:cNvSpPr/>
          <p:nvPr/>
        </p:nvSpPr>
        <p:spPr>
          <a:xfrm>
            <a:off x="2598539" y="5360498"/>
            <a:ext cx="2228387" cy="73677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accent4">
                    <a:lumMod val="50000"/>
                  </a:schemeClr>
                </a:solidFill>
              </a:rPr>
              <a:t>Gender</a:t>
            </a:r>
          </a:p>
        </p:txBody>
      </p:sp>
      <p:sp>
        <p:nvSpPr>
          <p:cNvPr id="19" name="Oval 18">
            <a:extLst>
              <a:ext uri="{FF2B5EF4-FFF2-40B4-BE49-F238E27FC236}">
                <a16:creationId xmlns:a16="http://schemas.microsoft.com/office/drawing/2014/main" id="{103944E7-4177-4BA9-9E79-FC65E9D5E284}"/>
              </a:ext>
            </a:extLst>
          </p:cNvPr>
          <p:cNvSpPr/>
          <p:nvPr/>
        </p:nvSpPr>
        <p:spPr>
          <a:xfrm>
            <a:off x="4953000" y="5360498"/>
            <a:ext cx="2228387" cy="73677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accent4">
                    <a:lumMod val="50000"/>
                  </a:schemeClr>
                </a:solidFill>
              </a:rPr>
              <a:t>Age</a:t>
            </a:r>
          </a:p>
        </p:txBody>
      </p:sp>
      <p:sp>
        <p:nvSpPr>
          <p:cNvPr id="17" name="Oval 16">
            <a:extLst>
              <a:ext uri="{FF2B5EF4-FFF2-40B4-BE49-F238E27FC236}">
                <a16:creationId xmlns:a16="http://schemas.microsoft.com/office/drawing/2014/main" id="{FD087F38-E9D4-4568-BC92-E9F27A585121}"/>
              </a:ext>
            </a:extLst>
          </p:cNvPr>
          <p:cNvSpPr/>
          <p:nvPr/>
        </p:nvSpPr>
        <p:spPr>
          <a:xfrm>
            <a:off x="7307461" y="5360498"/>
            <a:ext cx="2228387" cy="73677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accent4">
                    <a:lumMod val="50000"/>
                  </a:schemeClr>
                </a:solidFill>
              </a:rPr>
              <a:t>Program Area</a:t>
            </a:r>
          </a:p>
        </p:txBody>
      </p:sp>
      <p:sp>
        <p:nvSpPr>
          <p:cNvPr id="21" name="Oval 20">
            <a:extLst>
              <a:ext uri="{FF2B5EF4-FFF2-40B4-BE49-F238E27FC236}">
                <a16:creationId xmlns:a16="http://schemas.microsoft.com/office/drawing/2014/main" id="{34A9E147-19DD-4DFF-90F0-90235A3A925D}"/>
              </a:ext>
            </a:extLst>
          </p:cNvPr>
          <p:cNvSpPr/>
          <p:nvPr/>
        </p:nvSpPr>
        <p:spPr>
          <a:xfrm>
            <a:off x="9616588" y="5360498"/>
            <a:ext cx="2228387" cy="73677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accent4">
                    <a:lumMod val="50000"/>
                  </a:schemeClr>
                </a:solidFill>
              </a:rPr>
              <a:t>First Time/</a:t>
            </a:r>
            <a:r>
              <a:rPr lang="en-US" sz="1700" b="1" dirty="0" err="1">
                <a:solidFill>
                  <a:schemeClr val="accent4">
                    <a:lumMod val="50000"/>
                  </a:schemeClr>
                </a:solidFill>
              </a:rPr>
              <a:t>Cont</a:t>
            </a:r>
            <a:endParaRPr lang="en-US" sz="1700" b="1" dirty="0">
              <a:solidFill>
                <a:schemeClr val="accent4">
                  <a:lumMod val="50000"/>
                </a:schemeClr>
              </a:solidFill>
            </a:endParaRPr>
          </a:p>
        </p:txBody>
      </p:sp>
      <p:pic>
        <p:nvPicPr>
          <p:cNvPr id="24" name="Picture 23">
            <a:extLst>
              <a:ext uri="{FF2B5EF4-FFF2-40B4-BE49-F238E27FC236}">
                <a16:creationId xmlns:a16="http://schemas.microsoft.com/office/drawing/2014/main" id="{F6FA3210-F1EF-40DB-95A7-8AA43EB28AA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25" name="Picture 24">
            <a:extLst>
              <a:ext uri="{FF2B5EF4-FFF2-40B4-BE49-F238E27FC236}">
                <a16:creationId xmlns:a16="http://schemas.microsoft.com/office/drawing/2014/main" id="{8FC6D24C-344A-4546-963D-C01C82DCAC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22" name="Picture 21">
            <a:extLst>
              <a:ext uri="{FF2B5EF4-FFF2-40B4-BE49-F238E27FC236}">
                <a16:creationId xmlns:a16="http://schemas.microsoft.com/office/drawing/2014/main" id="{08E5D9E5-4967-4516-AEFE-90F2DE1E9DAE}"/>
              </a:ext>
              <a:ext uri="{C183D7F6-B498-43B3-948B-1728B52AA6E4}">
                <adec:decorative xmlns:adec="http://schemas.microsoft.com/office/drawing/2017/decorative" val="1"/>
              </a:ext>
            </a:extLst>
          </p:cNvPr>
          <p:cNvPicPr>
            <a:picLocks noChangeAspect="1"/>
          </p:cNvPicPr>
          <p:nvPr/>
        </p:nvPicPr>
        <p:blipFill>
          <a:blip r:embed="rId4" cstate="print">
            <a:alphaModFix amt="62000"/>
            <a:extLst>
              <a:ext uri="{28A0092B-C50C-407E-A947-70E740481C1C}">
                <a14:useLocalDpi xmlns:a14="http://schemas.microsoft.com/office/drawing/2010/main" val="0"/>
              </a:ext>
            </a:extLst>
          </a:blip>
          <a:stretch>
            <a:fillRect/>
          </a:stretch>
        </p:blipFill>
        <p:spPr>
          <a:xfrm>
            <a:off x="3788135" y="6299444"/>
            <a:ext cx="3077185" cy="402029"/>
          </a:xfrm>
          <a:prstGeom prst="rect">
            <a:avLst/>
          </a:prstGeom>
        </p:spPr>
      </p:pic>
      <p:pic>
        <p:nvPicPr>
          <p:cNvPr id="5" name="Picture 4">
            <a:extLst>
              <a:ext uri="{FF2B5EF4-FFF2-40B4-BE49-F238E27FC236}">
                <a16:creationId xmlns:a16="http://schemas.microsoft.com/office/drawing/2014/main" id="{5CE0CF5F-3DE3-4658-A06D-81C9075EE794}"/>
              </a:ext>
              <a:ext uri="{C183D7F6-B498-43B3-948B-1728B52AA6E4}">
                <adec:decorative xmlns:adec="http://schemas.microsoft.com/office/drawing/2017/decorative" val="1"/>
              </a:ext>
            </a:extLst>
          </p:cNvPr>
          <p:cNvPicPr>
            <a:picLocks noChangeAspect="1"/>
          </p:cNvPicPr>
          <p:nvPr/>
        </p:nvPicPr>
        <p:blipFill rotWithShape="1">
          <a:blip r:embed="rId5" cstate="print">
            <a:alphaModFix amt="74000"/>
            <a:extLst>
              <a:ext uri="{28A0092B-C50C-407E-A947-70E740481C1C}">
                <a14:useLocalDpi xmlns:a14="http://schemas.microsoft.com/office/drawing/2010/main" val="0"/>
              </a:ext>
            </a:extLst>
          </a:blip>
          <a:srcRect l="8961" t="6331" r="2666"/>
          <a:stretch/>
        </p:blipFill>
        <p:spPr>
          <a:xfrm>
            <a:off x="6952154" y="6331687"/>
            <a:ext cx="1281223" cy="381667"/>
          </a:xfrm>
          <a:prstGeom prst="rect">
            <a:avLst/>
          </a:prstGeom>
        </p:spPr>
      </p:pic>
    </p:spTree>
    <p:extLst>
      <p:ext uri="{BB962C8B-B14F-4D97-AF65-F5344CB8AC3E}">
        <p14:creationId xmlns:p14="http://schemas.microsoft.com/office/powerpoint/2010/main" val="6450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1" grpId="0" animBg="1"/>
      <p:bldP spid="8" grpId="0" animBg="1"/>
      <p:bldP spid="20" grpId="0" animBg="1"/>
      <p:bldP spid="18" grpId="0" animBg="1"/>
      <p:bldP spid="19" grpId="0" animBg="1"/>
      <p:bldP spid="1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B8C95F-8BB7-4B98-A003-E74859CD06F3}"/>
              </a:ext>
            </a:extLst>
          </p:cNvPr>
          <p:cNvSpPr>
            <a:spLocks noGrp="1"/>
          </p:cNvSpPr>
          <p:nvPr>
            <p:ph type="title" idx="4294967295"/>
          </p:nvPr>
        </p:nvSpPr>
        <p:spPr>
          <a:xfrm>
            <a:off x="0" y="57465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solidFill>
                <a:effectLst/>
                <a:uLnTx/>
                <a:uFillTx/>
                <a:latin typeface="Century Gothic" panose="020B0502020202020204" pitchFamily="34" charset="0"/>
                <a:ea typeface="+mn-ea"/>
                <a:cs typeface="+mn-cs"/>
              </a:rPr>
              <a:t>The CAEP Metrics as a Student Journey</a:t>
            </a:r>
            <a:endParaRPr kumimoji="0" lang="en-US" sz="2800" b="0" i="0" u="none" strike="noStrike" kern="1200" cap="none" spc="0" normalizeH="0" baseline="0" noProof="0" dirty="0">
              <a:ln>
                <a:noFill/>
              </a:ln>
              <a:solidFill>
                <a:schemeClr val="accent4"/>
              </a:solidFill>
              <a:effectLst/>
              <a:uLnTx/>
              <a:uFillTx/>
              <a:latin typeface="+mn-lt"/>
              <a:ea typeface="+mn-ea"/>
              <a:cs typeface="+mn-cs"/>
            </a:endParaRPr>
          </a:p>
        </p:txBody>
      </p:sp>
      <p:grpSp>
        <p:nvGrpSpPr>
          <p:cNvPr id="3" name="Group 2" descr="Table showing the CAEP Metrics as a Student Journey, indicating the following: &#10;&#10;Metric Buckets includes:&#10;- Connection: Adults Served&#10;- Entry: Participants&#10;- Progress: Student progress and Transition&#10;- Completion: Completion and Outcomes after exit&#10;&#10;Metrics includes:&#10;- Connection: Reportable Individual - 1 or more hour or svsl&#10;- Entry: Participant: 12 or more contact hours&#10;- Progress: Interim Progress Meas’s - 1. EFL Level Attainment; 2. CB21 Level Progress; 3. Occup. Skills Gain; 4. Workforce Prep MS and ABE/ESL to ASE; Transition to Postsecondary.&#10;- Completion: HS Diploma or Equivalent; Postsecondary Credential and Employment; Wage Increase; College Credit Award.&#10;&#10;Activities includes:&#10;- Connection and Entry: 1. Expand/improve outreach &amp; marketing to target populations; 2. Improve/redesign student intake processes; 3. Deeper engagement w students regarding goals and longer term educational opportunity; 4. Improve initial student data collection.&#10;- Progress: 1. Increase number of ABE/ASE/ESL courses based on community need/demand; 2. Reallocate offerings geographically based on regional demographic shifts; 3. Increase course articulation agreements or dual/co-enrollment between K12 &amp; CC; 4. Increase offerings &amp; enrollment in IET &amp; pathway programs; 5. Implement consortia-wide agreement for placement into college level courses using EFL’s and other student persistence measures.&#10;- Completion: 1. Increase offering of postsecondary CTE credential programs; 2. Improve alignment of CTE credential programs with labor mkt demand; 3. Increase offerings &amp; enrollment in IET &amp; pathway programs; 4. Improve information about pathways and career opportunities at intake; 5. Increase articulation &amp; dual/co-enrollment between K12 AE/CC; 6. Improve collection of emp/wage data; 7. Increase student participation in WBL activities connect to pathways&#10;">
            <a:extLst>
              <a:ext uri="{FF2B5EF4-FFF2-40B4-BE49-F238E27FC236}">
                <a16:creationId xmlns:a16="http://schemas.microsoft.com/office/drawing/2014/main" id="{BF82945E-2F1B-4304-9767-380AB8FB0858}"/>
              </a:ext>
            </a:extLst>
          </p:cNvPr>
          <p:cNvGrpSpPr/>
          <p:nvPr/>
        </p:nvGrpSpPr>
        <p:grpSpPr>
          <a:xfrm>
            <a:off x="931551" y="1345476"/>
            <a:ext cx="9998531" cy="4961060"/>
            <a:chOff x="931551" y="1345476"/>
            <a:chExt cx="9998531" cy="4961060"/>
          </a:xfrm>
        </p:grpSpPr>
        <p:pic>
          <p:nvPicPr>
            <p:cNvPr id="5" name="Picture 4">
              <a:extLst>
                <a:ext uri="{FF2B5EF4-FFF2-40B4-BE49-F238E27FC236}">
                  <a16:creationId xmlns:a16="http://schemas.microsoft.com/office/drawing/2014/main" id="{9DD82E23-87A6-41B0-B1E6-4A1A65AC8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99" t="8144" b="81111"/>
            <a:stretch/>
          </p:blipFill>
          <p:spPr>
            <a:xfrm>
              <a:off x="2807984" y="1345476"/>
              <a:ext cx="8122098" cy="559419"/>
            </a:xfrm>
            <a:prstGeom prst="rect">
              <a:avLst/>
            </a:prstGeom>
          </p:spPr>
        </p:pic>
        <p:sp>
          <p:nvSpPr>
            <p:cNvPr id="2" name="TextBox 1">
              <a:extLst>
                <a:ext uri="{FF2B5EF4-FFF2-40B4-BE49-F238E27FC236}">
                  <a16:creationId xmlns:a16="http://schemas.microsoft.com/office/drawing/2014/main" id="{DC67651D-5AFF-4234-A6A4-E15491C2455A}"/>
                </a:ext>
              </a:extLst>
            </p:cNvPr>
            <p:cNvSpPr txBox="1"/>
            <p:nvPr/>
          </p:nvSpPr>
          <p:spPr>
            <a:xfrm>
              <a:off x="974582" y="1360424"/>
              <a:ext cx="2280621" cy="523220"/>
            </a:xfrm>
            <a:prstGeom prst="rect">
              <a:avLst/>
            </a:prstGeom>
            <a:noFill/>
          </p:spPr>
          <p:txBody>
            <a:bodyPr wrap="square" rtlCol="0">
              <a:spAutoFit/>
            </a:bodyPr>
            <a:lstStyle/>
            <a:p>
              <a:r>
                <a:rPr lang="en-US" sz="1400" dirty="0"/>
                <a:t>Completion by </a:t>
              </a:r>
            </a:p>
            <a:p>
              <a:r>
                <a:rPr lang="en-US" sz="1400" dirty="0"/>
                <a:t>Design Framework</a:t>
              </a:r>
            </a:p>
          </p:txBody>
        </p:sp>
        <p:sp>
          <p:nvSpPr>
            <p:cNvPr id="9" name="TextBox 8">
              <a:extLst>
                <a:ext uri="{FF2B5EF4-FFF2-40B4-BE49-F238E27FC236}">
                  <a16:creationId xmlns:a16="http://schemas.microsoft.com/office/drawing/2014/main" id="{7E6B99AD-D19B-4095-B1F4-8D18C90A7FFF}"/>
                </a:ext>
              </a:extLst>
            </p:cNvPr>
            <p:cNvSpPr txBox="1"/>
            <p:nvPr/>
          </p:nvSpPr>
          <p:spPr>
            <a:xfrm>
              <a:off x="974581" y="2196903"/>
              <a:ext cx="2280621" cy="307777"/>
            </a:xfrm>
            <a:prstGeom prst="rect">
              <a:avLst/>
            </a:prstGeom>
            <a:noFill/>
          </p:spPr>
          <p:txBody>
            <a:bodyPr wrap="square" rtlCol="0">
              <a:spAutoFit/>
            </a:bodyPr>
            <a:lstStyle/>
            <a:p>
              <a:r>
                <a:rPr lang="en-US" sz="1400" dirty="0"/>
                <a:t>Metric Buckets</a:t>
              </a:r>
            </a:p>
          </p:txBody>
        </p:sp>
        <p:sp>
          <p:nvSpPr>
            <p:cNvPr id="10" name="TextBox 9">
              <a:extLst>
                <a:ext uri="{FF2B5EF4-FFF2-40B4-BE49-F238E27FC236}">
                  <a16:creationId xmlns:a16="http://schemas.microsoft.com/office/drawing/2014/main" id="{D5988083-4790-41BC-9F0D-8C1CE139F970}"/>
                </a:ext>
              </a:extLst>
            </p:cNvPr>
            <p:cNvSpPr txBox="1"/>
            <p:nvPr/>
          </p:nvSpPr>
          <p:spPr>
            <a:xfrm>
              <a:off x="931551" y="3079591"/>
              <a:ext cx="2280621" cy="307777"/>
            </a:xfrm>
            <a:prstGeom prst="rect">
              <a:avLst/>
            </a:prstGeom>
            <a:noFill/>
          </p:spPr>
          <p:txBody>
            <a:bodyPr wrap="square" rtlCol="0">
              <a:spAutoFit/>
            </a:bodyPr>
            <a:lstStyle/>
            <a:p>
              <a:r>
                <a:rPr lang="en-US" sz="1400" dirty="0"/>
                <a:t>Metrics</a:t>
              </a:r>
            </a:p>
          </p:txBody>
        </p:sp>
        <p:sp>
          <p:nvSpPr>
            <p:cNvPr id="11" name="TextBox 10">
              <a:extLst>
                <a:ext uri="{FF2B5EF4-FFF2-40B4-BE49-F238E27FC236}">
                  <a16:creationId xmlns:a16="http://schemas.microsoft.com/office/drawing/2014/main" id="{021B9227-35AA-4FD2-BB96-EBFF468B4961}"/>
                </a:ext>
              </a:extLst>
            </p:cNvPr>
            <p:cNvSpPr txBox="1"/>
            <p:nvPr/>
          </p:nvSpPr>
          <p:spPr>
            <a:xfrm>
              <a:off x="974582" y="4577834"/>
              <a:ext cx="1671021" cy="307777"/>
            </a:xfrm>
            <a:prstGeom prst="rect">
              <a:avLst/>
            </a:prstGeom>
            <a:noFill/>
          </p:spPr>
          <p:txBody>
            <a:bodyPr wrap="square" rtlCol="0">
              <a:spAutoFit/>
            </a:bodyPr>
            <a:lstStyle/>
            <a:p>
              <a:r>
                <a:rPr lang="en-US" sz="1400" dirty="0"/>
                <a:t>Activities</a:t>
              </a:r>
            </a:p>
          </p:txBody>
        </p:sp>
        <p:pic>
          <p:nvPicPr>
            <p:cNvPr id="12" name="Picture 11">
              <a:extLst>
                <a:ext uri="{FF2B5EF4-FFF2-40B4-BE49-F238E27FC236}">
                  <a16:creationId xmlns:a16="http://schemas.microsoft.com/office/drawing/2014/main" id="{67F2F2C5-B6DB-431B-8904-219D5DFF1E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99" t="25293" b="64238"/>
            <a:stretch/>
          </p:blipFill>
          <p:spPr>
            <a:xfrm>
              <a:off x="2807984" y="2062613"/>
              <a:ext cx="8122098" cy="545032"/>
            </a:xfrm>
            <a:prstGeom prst="rect">
              <a:avLst/>
            </a:prstGeom>
          </p:spPr>
        </p:pic>
        <p:pic>
          <p:nvPicPr>
            <p:cNvPr id="13" name="Picture 12">
              <a:extLst>
                <a:ext uri="{FF2B5EF4-FFF2-40B4-BE49-F238E27FC236}">
                  <a16:creationId xmlns:a16="http://schemas.microsoft.com/office/drawing/2014/main" id="{40C067F9-B89D-4DE0-B889-5B47325BD5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99" t="35822" b="44458"/>
            <a:stretch/>
          </p:blipFill>
          <p:spPr>
            <a:xfrm>
              <a:off x="2807984" y="2808344"/>
              <a:ext cx="8122098" cy="1026690"/>
            </a:xfrm>
            <a:prstGeom prst="rect">
              <a:avLst/>
            </a:prstGeom>
          </p:spPr>
        </p:pic>
        <p:pic>
          <p:nvPicPr>
            <p:cNvPr id="14" name="Picture 13">
              <a:extLst>
                <a:ext uri="{FF2B5EF4-FFF2-40B4-BE49-F238E27FC236}">
                  <a16:creationId xmlns:a16="http://schemas.microsoft.com/office/drawing/2014/main" id="{549F86D4-2E1D-4EBF-85B7-DB94728BF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99" t="54972"/>
            <a:stretch/>
          </p:blipFill>
          <p:spPr>
            <a:xfrm>
              <a:off x="2807984" y="3962279"/>
              <a:ext cx="8122098" cy="2344257"/>
            </a:xfrm>
            <a:prstGeom prst="rect">
              <a:avLst/>
            </a:prstGeom>
          </p:spPr>
        </p:pic>
      </p:grpSp>
      <p:pic>
        <p:nvPicPr>
          <p:cNvPr id="17" name="Picture 16">
            <a:extLst>
              <a:ext uri="{FF2B5EF4-FFF2-40B4-BE49-F238E27FC236}">
                <a16:creationId xmlns:a16="http://schemas.microsoft.com/office/drawing/2014/main" id="{5EF47760-0BFD-4613-9244-472C0DD28EA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8" name="Picture 17">
            <a:extLst>
              <a:ext uri="{FF2B5EF4-FFF2-40B4-BE49-F238E27FC236}">
                <a16:creationId xmlns:a16="http://schemas.microsoft.com/office/drawing/2014/main" id="{401C0683-574F-4957-900D-9C8A3A5EB4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pic>
        <p:nvPicPr>
          <p:cNvPr id="16" name="Picture 15">
            <a:extLst>
              <a:ext uri="{FF2B5EF4-FFF2-40B4-BE49-F238E27FC236}">
                <a16:creationId xmlns:a16="http://schemas.microsoft.com/office/drawing/2014/main" id="{70E6D7AB-A7EC-4C50-A0F3-81879077FB2E}"/>
              </a:ext>
              <a:ext uri="{C183D7F6-B498-43B3-948B-1728B52AA6E4}">
                <adec:decorative xmlns:adec="http://schemas.microsoft.com/office/drawing/2017/decorative" val="1"/>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3788135" y="6360407"/>
            <a:ext cx="3077185" cy="402029"/>
          </a:xfrm>
          <a:prstGeom prst="rect">
            <a:avLst/>
          </a:prstGeom>
        </p:spPr>
      </p:pic>
      <p:pic>
        <p:nvPicPr>
          <p:cNvPr id="19" name="Picture 18">
            <a:extLst>
              <a:ext uri="{FF2B5EF4-FFF2-40B4-BE49-F238E27FC236}">
                <a16:creationId xmlns:a16="http://schemas.microsoft.com/office/drawing/2014/main" id="{C633E849-2463-403C-8827-4A47827736D3}"/>
              </a:ext>
              <a:ext uri="{C183D7F6-B498-43B3-948B-1728B52AA6E4}">
                <adec:decorative xmlns:adec="http://schemas.microsoft.com/office/drawing/2017/decorative" val="1"/>
              </a:ext>
            </a:extLst>
          </p:cNvPr>
          <p:cNvPicPr>
            <a:picLocks noChangeAspect="1"/>
          </p:cNvPicPr>
          <p:nvPr/>
        </p:nvPicPr>
        <p:blipFill rotWithShape="1">
          <a:blip r:embed="rId6" cstate="print">
            <a:alphaModFix amt="74000"/>
            <a:extLst>
              <a:ext uri="{28A0092B-C50C-407E-A947-70E740481C1C}">
                <a14:useLocalDpi xmlns:a14="http://schemas.microsoft.com/office/drawing/2010/main" val="0"/>
              </a:ext>
            </a:extLst>
          </a:blip>
          <a:srcRect l="8961" t="6331" r="2666"/>
          <a:stretch/>
        </p:blipFill>
        <p:spPr>
          <a:xfrm>
            <a:off x="6952154" y="6392650"/>
            <a:ext cx="1281223" cy="381667"/>
          </a:xfrm>
          <a:prstGeom prst="rect">
            <a:avLst/>
          </a:prstGeom>
        </p:spPr>
      </p:pic>
    </p:spTree>
    <p:extLst>
      <p:ext uri="{BB962C8B-B14F-4D97-AF65-F5344CB8AC3E}">
        <p14:creationId xmlns:p14="http://schemas.microsoft.com/office/powerpoint/2010/main" val="8174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849158-C7B5-41C9-83B9-275CB35DAF71}"/>
              </a:ext>
            </a:extLst>
          </p:cNvPr>
          <p:cNvSpPr>
            <a:spLocks noGrp="1"/>
          </p:cNvSpPr>
          <p:nvPr>
            <p:ph type="title" idx="4294967295"/>
          </p:nvPr>
        </p:nvSpPr>
        <p:spPr>
          <a:xfrm>
            <a:off x="959424" y="250238"/>
            <a:ext cx="1005514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2">
                    <a:lumMod val="75000"/>
                  </a:schemeClr>
                </a:solidFill>
                <a:effectLst/>
                <a:uLnTx/>
                <a:uFillTx/>
                <a:latin typeface="Century Gothic" panose="020B0502020202020204" pitchFamily="34" charset="0"/>
                <a:ea typeface="+mn-ea"/>
                <a:cs typeface="+mn-cs"/>
              </a:rPr>
              <a:t>CAEP Data Universe</a:t>
            </a:r>
            <a:endParaRPr kumimoji="0" lang="en-US" sz="30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pic>
        <p:nvPicPr>
          <p:cNvPr id="16" name="Picture 15">
            <a:extLst>
              <a:ext uri="{FF2B5EF4-FFF2-40B4-BE49-F238E27FC236}">
                <a16:creationId xmlns:a16="http://schemas.microsoft.com/office/drawing/2014/main" id="{CBB6960B-B402-4C74-9DC4-BDB4F69E447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17" name="Picture 16">
            <a:extLst>
              <a:ext uri="{FF2B5EF4-FFF2-40B4-BE49-F238E27FC236}">
                <a16:creationId xmlns:a16="http://schemas.microsoft.com/office/drawing/2014/main" id="{1C6D7DF0-9DEF-4D5C-9085-FE58A5367D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sp>
        <p:nvSpPr>
          <p:cNvPr id="8" name="TextBox 7">
            <a:extLst>
              <a:ext uri="{FF2B5EF4-FFF2-40B4-BE49-F238E27FC236}">
                <a16:creationId xmlns:a16="http://schemas.microsoft.com/office/drawing/2014/main" id="{6266CF9E-C7B2-4A71-B8EF-FBA026C722F1}"/>
              </a:ext>
            </a:extLst>
          </p:cNvPr>
          <p:cNvSpPr txBox="1"/>
          <p:nvPr/>
        </p:nvSpPr>
        <p:spPr>
          <a:xfrm>
            <a:off x="636104" y="966694"/>
            <a:ext cx="3445566" cy="5401479"/>
          </a:xfrm>
          <a:prstGeom prst="rect">
            <a:avLst/>
          </a:prstGeom>
          <a:solidFill>
            <a:schemeClr val="tx1">
              <a:lumMod val="95000"/>
            </a:schemeClr>
          </a:solidFill>
        </p:spPr>
        <p:txBody>
          <a:bodyPr wrap="square" rtlCol="0">
            <a:spAutoFit/>
          </a:bodyPr>
          <a:lstStyle/>
          <a:p>
            <a:endParaRPr lang="en-US" sz="1600" b="1" dirty="0">
              <a:solidFill>
                <a:schemeClr val="bg1">
                  <a:lumMod val="65000"/>
                  <a:lumOff val="35000"/>
                </a:schemeClr>
              </a:solidFill>
            </a:endParaRPr>
          </a:p>
          <a:p>
            <a:endParaRPr lang="en-US" sz="1600" b="1" dirty="0">
              <a:solidFill>
                <a:schemeClr val="bg1">
                  <a:lumMod val="65000"/>
                  <a:lumOff val="35000"/>
                </a:schemeClr>
              </a:solidFill>
            </a:endParaRPr>
          </a:p>
          <a:p>
            <a:pPr>
              <a:spcBef>
                <a:spcPts val="600"/>
              </a:spcBef>
            </a:pPr>
            <a:endParaRPr lang="en-US" sz="1600" b="1" dirty="0">
              <a:solidFill>
                <a:schemeClr val="bg1">
                  <a:lumMod val="65000"/>
                  <a:lumOff val="35000"/>
                </a:schemeClr>
              </a:solidFill>
            </a:endParaRPr>
          </a:p>
          <a:p>
            <a:pPr algn="ctr"/>
            <a:r>
              <a:rPr lang="en-US" sz="1600" b="1" dirty="0" err="1">
                <a:solidFill>
                  <a:schemeClr val="bg1">
                    <a:lumMod val="65000"/>
                    <a:lumOff val="35000"/>
                  </a:schemeClr>
                </a:solidFill>
              </a:rPr>
              <a:t>TOPSpro</a:t>
            </a:r>
            <a:r>
              <a:rPr lang="en-US" sz="1600" b="1" dirty="0">
                <a:solidFill>
                  <a:schemeClr val="bg1">
                    <a:lumMod val="65000"/>
                    <a:lumOff val="35000"/>
                  </a:schemeClr>
                </a:solidFill>
              </a:rPr>
              <a:t> Enterprise</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Quarterly and annual data collection from K12 adult schools and WIOA Title II Programs</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Provide quarterly and end of year DIR reports to agencies for comparison with agency data</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19 Colleges funded under WIOA Title II and a few other colleges report using MIS and CASAS</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Provides validated EFL completion data using pre and post test data using CASAS test instruments</a:t>
            </a:r>
          </a:p>
        </p:txBody>
      </p:sp>
      <p:sp>
        <p:nvSpPr>
          <p:cNvPr id="20" name="TextBox 19">
            <a:extLst>
              <a:ext uri="{FF2B5EF4-FFF2-40B4-BE49-F238E27FC236}">
                <a16:creationId xmlns:a16="http://schemas.microsoft.com/office/drawing/2014/main" id="{E7258648-2D72-41D5-85C1-B9A89EEE98E3}"/>
              </a:ext>
            </a:extLst>
          </p:cNvPr>
          <p:cNvSpPr txBox="1"/>
          <p:nvPr/>
        </p:nvSpPr>
        <p:spPr>
          <a:xfrm>
            <a:off x="4373217" y="966694"/>
            <a:ext cx="3445566" cy="5432256"/>
          </a:xfrm>
          <a:prstGeom prst="rect">
            <a:avLst/>
          </a:prstGeom>
          <a:solidFill>
            <a:schemeClr val="tx1">
              <a:lumMod val="95000"/>
            </a:schemeClr>
          </a:solidFill>
        </p:spPr>
        <p:txBody>
          <a:bodyPr wrap="square" rtlCol="0">
            <a:spAutoFit/>
          </a:bodyPr>
          <a:lstStyle/>
          <a:p>
            <a:endParaRPr lang="en-US" sz="1600" b="1" dirty="0">
              <a:solidFill>
                <a:schemeClr val="bg1">
                  <a:lumMod val="65000"/>
                  <a:lumOff val="35000"/>
                </a:schemeClr>
              </a:solidFill>
            </a:endParaRPr>
          </a:p>
          <a:p>
            <a:endParaRPr lang="en-US" sz="1600" b="1" dirty="0">
              <a:solidFill>
                <a:schemeClr val="bg1">
                  <a:lumMod val="65000"/>
                  <a:lumOff val="35000"/>
                </a:schemeClr>
              </a:solidFill>
            </a:endParaRPr>
          </a:p>
          <a:p>
            <a:endParaRPr lang="en-US" sz="1600" b="1" dirty="0">
              <a:solidFill>
                <a:schemeClr val="bg1">
                  <a:lumMod val="65000"/>
                  <a:lumOff val="35000"/>
                </a:schemeClr>
              </a:solidFill>
            </a:endParaRP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Uses Noncredit MIS, CASAS, and EDD data</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Provides complete consortium level data combining K12 and CC enrollment records</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Matches K12, College, and EDD data to track postsecondary transitions and employment outcomes</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Updated annually</a:t>
            </a:r>
          </a:p>
          <a:p>
            <a:pPr marL="231775" indent="-223838">
              <a:spcBef>
                <a:spcPts val="600"/>
              </a:spcBef>
              <a:buClr>
                <a:srgbClr val="0070C0"/>
              </a:buClr>
              <a:buSzPct val="140000"/>
              <a:buFont typeface="Arial" panose="020B0604020202020204" pitchFamily="34" charset="0"/>
              <a:buChar char="•"/>
            </a:pPr>
            <a:r>
              <a:rPr lang="en-US" sz="1600" b="1" dirty="0">
                <a:solidFill>
                  <a:schemeClr val="bg1">
                    <a:lumMod val="65000"/>
                    <a:lumOff val="35000"/>
                  </a:schemeClr>
                </a:solidFill>
              </a:rPr>
              <a:t>Used for AE consortia 3 year and annual plan updates</a:t>
            </a:r>
          </a:p>
          <a:p>
            <a:pPr marL="7937">
              <a:buClr>
                <a:srgbClr val="0070C0"/>
              </a:buClr>
              <a:buSzPct val="140000"/>
            </a:pPr>
            <a:endParaRPr lang="en-US" sz="1600" b="1" dirty="0">
              <a:solidFill>
                <a:schemeClr val="bg1">
                  <a:lumMod val="65000"/>
                  <a:lumOff val="35000"/>
                </a:schemeClr>
              </a:solidFill>
            </a:endParaRPr>
          </a:p>
          <a:p>
            <a:pPr marL="7937">
              <a:buClr>
                <a:srgbClr val="0070C0"/>
              </a:buClr>
              <a:buSzPct val="140000"/>
            </a:pPr>
            <a:endParaRPr lang="en-US" sz="1600" b="1" dirty="0">
              <a:solidFill>
                <a:schemeClr val="bg1">
                  <a:lumMod val="65000"/>
                  <a:lumOff val="35000"/>
                </a:schemeClr>
              </a:solidFill>
            </a:endParaRPr>
          </a:p>
          <a:p>
            <a:pPr marL="7937">
              <a:buClr>
                <a:srgbClr val="0070C0"/>
              </a:buClr>
              <a:buSzPct val="140000"/>
            </a:pPr>
            <a:endParaRPr lang="en-US" sz="1600" b="1" dirty="0">
              <a:solidFill>
                <a:schemeClr val="bg1">
                  <a:lumMod val="65000"/>
                  <a:lumOff val="35000"/>
                </a:schemeClr>
              </a:solidFill>
            </a:endParaRPr>
          </a:p>
          <a:p>
            <a:pPr marL="7937">
              <a:buClr>
                <a:srgbClr val="0070C0"/>
              </a:buClr>
              <a:buSzPct val="140000"/>
            </a:pPr>
            <a:endParaRPr lang="en-US" sz="1600" b="1" dirty="0">
              <a:solidFill>
                <a:schemeClr val="bg1">
                  <a:lumMod val="65000"/>
                  <a:lumOff val="35000"/>
                </a:schemeClr>
              </a:solidFill>
            </a:endParaRPr>
          </a:p>
          <a:p>
            <a:pPr marL="7937">
              <a:buClr>
                <a:srgbClr val="0070C0"/>
              </a:buClr>
              <a:buSzPct val="140000"/>
            </a:pPr>
            <a:endParaRPr lang="en-US" b="1" dirty="0">
              <a:solidFill>
                <a:schemeClr val="bg1">
                  <a:lumMod val="65000"/>
                  <a:lumOff val="35000"/>
                </a:schemeClr>
              </a:solidFill>
            </a:endParaRPr>
          </a:p>
        </p:txBody>
      </p:sp>
      <p:sp>
        <p:nvSpPr>
          <p:cNvPr id="21" name="TextBox 20">
            <a:extLst>
              <a:ext uri="{FF2B5EF4-FFF2-40B4-BE49-F238E27FC236}">
                <a16:creationId xmlns:a16="http://schemas.microsoft.com/office/drawing/2014/main" id="{965D57CF-417E-4BAA-A87C-08AD279A6193}"/>
              </a:ext>
            </a:extLst>
          </p:cNvPr>
          <p:cNvSpPr txBox="1"/>
          <p:nvPr/>
        </p:nvSpPr>
        <p:spPr>
          <a:xfrm>
            <a:off x="8110330" y="966694"/>
            <a:ext cx="3445566" cy="5447645"/>
          </a:xfrm>
          <a:prstGeom prst="rect">
            <a:avLst/>
          </a:prstGeom>
          <a:solidFill>
            <a:schemeClr val="tx1">
              <a:lumMod val="95000"/>
            </a:schemeClr>
          </a:solidFill>
        </p:spPr>
        <p:txBody>
          <a:bodyPr wrap="square" rtlCol="0">
            <a:spAutoFit/>
          </a:bodyPr>
          <a:lstStyle/>
          <a:p>
            <a:pPr lvl="0"/>
            <a:endParaRPr lang="en-US" sz="1600" b="1" dirty="0">
              <a:solidFill>
                <a:prstClr val="black">
                  <a:lumMod val="65000"/>
                  <a:lumOff val="35000"/>
                </a:prstClr>
              </a:solidFill>
            </a:endParaRPr>
          </a:p>
          <a:p>
            <a:pPr lvl="0"/>
            <a:endParaRPr lang="en-US" sz="1600" b="1" dirty="0">
              <a:solidFill>
                <a:prstClr val="black">
                  <a:lumMod val="65000"/>
                  <a:lumOff val="35000"/>
                </a:prstClr>
              </a:solidFill>
            </a:endParaRPr>
          </a:p>
          <a:p>
            <a:pPr lvl="0"/>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r>
              <a:rPr lang="en-US" sz="1600" b="1" dirty="0">
                <a:solidFill>
                  <a:prstClr val="black">
                    <a:lumMod val="65000"/>
                    <a:lumOff val="35000"/>
                  </a:prstClr>
                </a:solidFill>
              </a:rPr>
              <a:t>Financial Accountability and budget tracking</a:t>
            </a:r>
          </a:p>
          <a:p>
            <a:pPr marL="231775" lvl="0" indent="-223838">
              <a:spcBef>
                <a:spcPts val="600"/>
              </a:spcBef>
              <a:buClr>
                <a:srgbClr val="0070C0"/>
              </a:buClr>
              <a:buSzPct val="140000"/>
              <a:buFont typeface="Arial" panose="020B0604020202020204" pitchFamily="34" charset="0"/>
              <a:buChar char="•"/>
            </a:pPr>
            <a:r>
              <a:rPr lang="en-US" sz="1600" b="1" dirty="0">
                <a:solidFill>
                  <a:prstClr val="black">
                    <a:lumMod val="65000"/>
                    <a:lumOff val="35000"/>
                  </a:prstClr>
                </a:solidFill>
              </a:rPr>
              <a:t>Posting of consortia 3 year plans and annual plan updates</a:t>
            </a: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231775" lvl="0" indent="-223838">
              <a:spcBef>
                <a:spcPts val="600"/>
              </a:spcBef>
              <a:buClr>
                <a:srgbClr val="0070C0"/>
              </a:buClr>
              <a:buSzPct val="140000"/>
              <a:buFont typeface="Arial" panose="020B0604020202020204" pitchFamily="34" charset="0"/>
              <a:buChar char="•"/>
            </a:pPr>
            <a:endParaRPr lang="en-US" sz="1600" b="1" dirty="0">
              <a:solidFill>
                <a:prstClr val="black">
                  <a:lumMod val="65000"/>
                  <a:lumOff val="35000"/>
                </a:prstClr>
              </a:solidFill>
            </a:endParaRPr>
          </a:p>
          <a:p>
            <a:pPr marL="7937" lvl="0">
              <a:spcBef>
                <a:spcPts val="600"/>
              </a:spcBef>
              <a:buClr>
                <a:srgbClr val="0070C0"/>
              </a:buClr>
              <a:buSzPct val="140000"/>
            </a:pPr>
            <a:endParaRPr lang="en-US" sz="1600" b="1" dirty="0">
              <a:solidFill>
                <a:prstClr val="black">
                  <a:lumMod val="65000"/>
                  <a:lumOff val="35000"/>
                </a:prstClr>
              </a:solidFill>
            </a:endParaRPr>
          </a:p>
        </p:txBody>
      </p:sp>
      <p:pic>
        <p:nvPicPr>
          <p:cNvPr id="22" name="Picture 21">
            <a:extLst>
              <a:ext uri="{FF2B5EF4-FFF2-40B4-BE49-F238E27FC236}">
                <a16:creationId xmlns:a16="http://schemas.microsoft.com/office/drawing/2014/main" id="{5262895C-6F02-4D60-B3B6-829A53DA15B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024" t="28570" r="6989" b="30074"/>
          <a:stretch/>
        </p:blipFill>
        <p:spPr>
          <a:xfrm>
            <a:off x="1374475" y="1121592"/>
            <a:ext cx="1942702" cy="664139"/>
          </a:xfrm>
          <a:prstGeom prst="rect">
            <a:avLst/>
          </a:prstGeom>
        </p:spPr>
      </p:pic>
      <p:pic>
        <p:nvPicPr>
          <p:cNvPr id="26" name="Picture 25">
            <a:extLst>
              <a:ext uri="{FF2B5EF4-FFF2-40B4-BE49-F238E27FC236}">
                <a16:creationId xmlns:a16="http://schemas.microsoft.com/office/drawing/2014/main" id="{0AFC152E-2E62-4A59-9EE1-EAA1893F6960}"/>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24" t="24656" r="-1224" b="26973"/>
          <a:stretch/>
        </p:blipFill>
        <p:spPr>
          <a:xfrm>
            <a:off x="4542595" y="1099931"/>
            <a:ext cx="3106809" cy="752455"/>
          </a:xfrm>
          <a:prstGeom prst="rect">
            <a:avLst/>
          </a:prstGeom>
        </p:spPr>
      </p:pic>
      <p:pic>
        <p:nvPicPr>
          <p:cNvPr id="23" name="Graphic 22">
            <a:extLst>
              <a:ext uri="{FF2B5EF4-FFF2-40B4-BE49-F238E27FC236}">
                <a16:creationId xmlns:a16="http://schemas.microsoft.com/office/drawing/2014/main" id="{E90EAA1D-47E7-48D4-BA27-FF74CFFB05E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8861" y="1099931"/>
            <a:ext cx="1758462" cy="685800"/>
          </a:xfrm>
          <a:prstGeom prst="rect">
            <a:avLst/>
          </a:prstGeom>
        </p:spPr>
      </p:pic>
      <p:pic>
        <p:nvPicPr>
          <p:cNvPr id="12" name="Picture 11">
            <a:extLst>
              <a:ext uri="{FF2B5EF4-FFF2-40B4-BE49-F238E27FC236}">
                <a16:creationId xmlns:a16="http://schemas.microsoft.com/office/drawing/2014/main" id="{9EE23F0E-84F1-4FFE-AF79-95C80C2B0F15}"/>
              </a:ext>
              <a:ext uri="{C183D7F6-B498-43B3-948B-1728B52AA6E4}">
                <adec:decorative xmlns:adec="http://schemas.microsoft.com/office/drawing/2017/decorative" val="1"/>
              </a:ext>
            </a:extLst>
          </p:cNvPr>
          <p:cNvPicPr>
            <a:picLocks noChangeAspect="1"/>
          </p:cNvPicPr>
          <p:nvPr/>
        </p:nvPicPr>
        <p:blipFill>
          <a:blip r:embed="rId9" cstate="print">
            <a:alphaModFix amt="62000"/>
            <a:extLst>
              <a:ext uri="{28A0092B-C50C-407E-A947-70E740481C1C}">
                <a14:useLocalDpi xmlns:a14="http://schemas.microsoft.com/office/drawing/2010/main" val="0"/>
              </a:ext>
            </a:extLst>
          </a:blip>
          <a:stretch>
            <a:fillRect/>
          </a:stretch>
        </p:blipFill>
        <p:spPr>
          <a:xfrm>
            <a:off x="3788135" y="6421370"/>
            <a:ext cx="3077185" cy="402029"/>
          </a:xfrm>
          <a:prstGeom prst="rect">
            <a:avLst/>
          </a:prstGeom>
        </p:spPr>
      </p:pic>
      <p:pic>
        <p:nvPicPr>
          <p:cNvPr id="13" name="Picture 12">
            <a:extLst>
              <a:ext uri="{FF2B5EF4-FFF2-40B4-BE49-F238E27FC236}">
                <a16:creationId xmlns:a16="http://schemas.microsoft.com/office/drawing/2014/main" id="{2B16606E-A7F2-485D-8E1C-00C4D8260493}"/>
              </a:ext>
              <a:ext uri="{C183D7F6-B498-43B3-948B-1728B52AA6E4}">
                <adec:decorative xmlns:adec="http://schemas.microsoft.com/office/drawing/2017/decorative" val="1"/>
              </a:ext>
            </a:extLst>
          </p:cNvPr>
          <p:cNvPicPr>
            <a:picLocks noChangeAspect="1"/>
          </p:cNvPicPr>
          <p:nvPr/>
        </p:nvPicPr>
        <p:blipFill rotWithShape="1">
          <a:blip r:embed="rId10" cstate="print">
            <a:alphaModFix amt="74000"/>
            <a:extLst>
              <a:ext uri="{28A0092B-C50C-407E-A947-70E740481C1C}">
                <a14:useLocalDpi xmlns:a14="http://schemas.microsoft.com/office/drawing/2010/main" val="0"/>
              </a:ext>
            </a:extLst>
          </a:blip>
          <a:srcRect l="8961" t="6331" r="2666"/>
          <a:stretch/>
        </p:blipFill>
        <p:spPr>
          <a:xfrm>
            <a:off x="6952154" y="6453613"/>
            <a:ext cx="1281223" cy="381667"/>
          </a:xfrm>
          <a:prstGeom prst="rect">
            <a:avLst/>
          </a:prstGeom>
        </p:spPr>
      </p:pic>
    </p:spTree>
    <p:extLst>
      <p:ext uri="{BB962C8B-B14F-4D97-AF65-F5344CB8AC3E}">
        <p14:creationId xmlns:p14="http://schemas.microsoft.com/office/powerpoint/2010/main" val="34634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 name="Picture 17">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6" name="Rectangle 25">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22AC4D5D-0A9D-43D6-A836-13B38BA1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sp>
        <p:nvSpPr>
          <p:cNvPr id="30"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 name="Title 1">
            <a:extLst>
              <a:ext uri="{FF2B5EF4-FFF2-40B4-BE49-F238E27FC236}">
                <a16:creationId xmlns:a16="http://schemas.microsoft.com/office/drawing/2014/main" id="{16890D5C-AF45-43A0-B56F-A21379C0C566}"/>
              </a:ext>
            </a:extLst>
          </p:cNvPr>
          <p:cNvSpPr>
            <a:spLocks noGrp="1"/>
          </p:cNvSpPr>
          <p:nvPr>
            <p:ph type="title"/>
          </p:nvPr>
        </p:nvSpPr>
        <p:spPr>
          <a:xfrm>
            <a:off x="7064034" y="1249319"/>
            <a:ext cx="4592699" cy="884206"/>
          </a:xfrm>
        </p:spPr>
        <p:txBody>
          <a:bodyPr vert="horz" lIns="91440" tIns="45720" rIns="91440" bIns="45720" rtlCol="0" anchor="b">
            <a:normAutofit/>
          </a:bodyPr>
          <a:lstStyle/>
          <a:p>
            <a:pPr>
              <a:spcBef>
                <a:spcPts val="0"/>
              </a:spcBef>
              <a:spcAft>
                <a:spcPts val="0"/>
              </a:spcAft>
            </a:pPr>
            <a:r>
              <a:rPr lang="en-US" sz="4800" dirty="0" err="1"/>
              <a:t>LaunchBoard</a:t>
            </a:r>
            <a:endParaRPr lang="en-US" sz="1400" dirty="0"/>
          </a:p>
        </p:txBody>
      </p:sp>
      <p:pic>
        <p:nvPicPr>
          <p:cNvPr id="4" name="Picture 3" descr="Screen capture of the LaunchBoard. ">
            <a:extLst>
              <a:ext uri="{FF2B5EF4-FFF2-40B4-BE49-F238E27FC236}">
                <a16:creationId xmlns:a16="http://schemas.microsoft.com/office/drawing/2014/main" id="{08E6FB4E-5FFC-44B4-9DDD-11FECFA6A168}"/>
              </a:ext>
              <a:ext uri="{C183D7F6-B498-43B3-948B-1728B52AA6E4}">
                <adec:decorative xmlns:adec="http://schemas.microsoft.com/office/drawing/2017/decorative" val="0"/>
              </a:ext>
            </a:extLst>
          </p:cNvPr>
          <p:cNvPicPr>
            <a:picLocks noChangeAspect="1"/>
          </p:cNvPicPr>
          <p:nvPr/>
        </p:nvPicPr>
        <p:blipFill>
          <a:blip r:embed="rId8"/>
          <a:stretch/>
        </p:blipFill>
        <p:spPr>
          <a:xfrm>
            <a:off x="199129" y="962391"/>
            <a:ext cx="6251389" cy="5282423"/>
          </a:xfrm>
          <a:prstGeom prst="rect">
            <a:avLst/>
          </a:prstGeom>
          <a:effectLst/>
        </p:spPr>
      </p:pic>
      <p:sp>
        <p:nvSpPr>
          <p:cNvPr id="2" name="Rectangle 1">
            <a:extLst>
              <a:ext uri="{FF2B5EF4-FFF2-40B4-BE49-F238E27FC236}">
                <a16:creationId xmlns:a16="http://schemas.microsoft.com/office/drawing/2014/main" id="{813FB21A-F92A-4392-8981-196F682EAFB2}"/>
              </a:ext>
            </a:extLst>
          </p:cNvPr>
          <p:cNvSpPr/>
          <p:nvPr/>
        </p:nvSpPr>
        <p:spPr>
          <a:xfrm>
            <a:off x="7085757" y="1999703"/>
            <a:ext cx="4907114" cy="584775"/>
          </a:xfrm>
          <a:prstGeom prst="rect">
            <a:avLst/>
          </a:prstGeom>
        </p:spPr>
        <p:txBody>
          <a:bodyPr wrap="square">
            <a:spAutoFit/>
          </a:bodyPr>
          <a:lstStyle/>
          <a:p>
            <a:r>
              <a:rPr lang="en-US" sz="1600" dirty="0">
                <a:solidFill>
                  <a:schemeClr val="bg2">
                    <a:lumMod val="40000"/>
                    <a:lumOff val="60000"/>
                  </a:schemeClr>
                </a:solidFill>
                <a:hlinkClick r:id="rId9">
                  <a:extLst>
                    <a:ext uri="{A12FA001-AC4F-418D-AE19-62706E023703}">
                      <ahyp:hlinkClr xmlns:ahyp="http://schemas.microsoft.com/office/drawing/2018/hyperlinkcolor" val="tx"/>
                    </a:ext>
                  </a:extLst>
                </a:hlinkClick>
              </a:rPr>
              <a:t>www.calpassplus.org/Launchboard/Adult-Education-Pipeline.aspx</a:t>
            </a:r>
            <a:endParaRPr lang="en-US" sz="1600" dirty="0">
              <a:solidFill>
                <a:schemeClr val="bg2">
                  <a:lumMod val="40000"/>
                  <a:lumOff val="60000"/>
                </a:schemeClr>
              </a:solidFill>
            </a:endParaRPr>
          </a:p>
        </p:txBody>
      </p:sp>
      <p:pic>
        <p:nvPicPr>
          <p:cNvPr id="19" name="Picture 18">
            <a:extLst>
              <a:ext uri="{FF2B5EF4-FFF2-40B4-BE49-F238E27FC236}">
                <a16:creationId xmlns:a16="http://schemas.microsoft.com/office/drawing/2014/main" id="{65F62DA8-59D0-4DEF-AFB0-5E09C8D9492F}"/>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 b="21725"/>
          <a:stretch/>
        </p:blipFill>
        <p:spPr>
          <a:xfrm>
            <a:off x="9738092" y="87780"/>
            <a:ext cx="2383981" cy="419498"/>
          </a:xfrm>
          <a:prstGeom prst="rect">
            <a:avLst/>
          </a:prstGeom>
        </p:spPr>
      </p:pic>
      <p:pic>
        <p:nvPicPr>
          <p:cNvPr id="21" name="Picture 20">
            <a:extLst>
              <a:ext uri="{FF2B5EF4-FFF2-40B4-BE49-F238E27FC236}">
                <a16:creationId xmlns:a16="http://schemas.microsoft.com/office/drawing/2014/main" id="{151CCE4E-68A5-4FF6-8D2E-6CE6F2EAD22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85" y="87780"/>
            <a:ext cx="2113008" cy="548640"/>
          </a:xfrm>
          <a:prstGeom prst="rect">
            <a:avLst/>
          </a:prstGeom>
        </p:spPr>
      </p:pic>
      <p:sp>
        <p:nvSpPr>
          <p:cNvPr id="3" name="TextBox 2">
            <a:extLst>
              <a:ext uri="{FF2B5EF4-FFF2-40B4-BE49-F238E27FC236}">
                <a16:creationId xmlns:a16="http://schemas.microsoft.com/office/drawing/2014/main" id="{B80E26CE-A43D-4535-A9A4-5562D3F38BC1}"/>
              </a:ext>
            </a:extLst>
          </p:cNvPr>
          <p:cNvSpPr txBox="1"/>
          <p:nvPr/>
        </p:nvSpPr>
        <p:spPr>
          <a:xfrm>
            <a:off x="7594099" y="3177934"/>
            <a:ext cx="1745289" cy="923330"/>
          </a:xfrm>
          <a:prstGeom prst="rect">
            <a:avLst/>
          </a:prstGeom>
          <a:noFill/>
        </p:spPr>
        <p:txBody>
          <a:bodyPr wrap="square" rtlCol="0">
            <a:spAutoFit/>
          </a:bodyPr>
          <a:lstStyle/>
          <a:p>
            <a:r>
              <a:rPr lang="en-US" dirty="0" err="1">
                <a:solidFill>
                  <a:schemeClr val="accent4">
                    <a:lumMod val="40000"/>
                    <a:lumOff val="60000"/>
                  </a:schemeClr>
                </a:solidFill>
              </a:rPr>
              <a:t>LaunchBoard</a:t>
            </a:r>
            <a:r>
              <a:rPr lang="en-US" dirty="0">
                <a:solidFill>
                  <a:schemeClr val="accent4">
                    <a:lumMod val="40000"/>
                    <a:lumOff val="60000"/>
                  </a:schemeClr>
                </a:solidFill>
              </a:rPr>
              <a:t> Development Team</a:t>
            </a:r>
          </a:p>
        </p:txBody>
      </p:sp>
      <p:pic>
        <p:nvPicPr>
          <p:cNvPr id="11" name="Picture 10" descr="Brandmarks of the LaunchBoard Development Team, indicating the following:&#10;- San Joaquin Delta College&#10;- ERP – Educational Results Partnership&#10;- WestEd – wested.org&#10;- The RP Group&#10;- COE – Centers of Excellence&#10;">
            <a:extLst>
              <a:ext uri="{FF2B5EF4-FFF2-40B4-BE49-F238E27FC236}">
                <a16:creationId xmlns:a16="http://schemas.microsoft.com/office/drawing/2014/main" id="{4BE5EC61-3E9A-4867-A453-DEDD56085BD6}"/>
              </a:ext>
            </a:extLst>
          </p:cNvPr>
          <p:cNvPicPr>
            <a:picLocks noChangeAspect="1"/>
          </p:cNvPicPr>
          <p:nvPr/>
        </p:nvPicPr>
        <p:blipFill>
          <a:blip r:embed="rId12"/>
          <a:stretch>
            <a:fillRect/>
          </a:stretch>
        </p:blipFill>
        <p:spPr>
          <a:xfrm>
            <a:off x="9378323" y="3289458"/>
            <a:ext cx="1745289" cy="2470741"/>
          </a:xfrm>
          <a:prstGeom prst="rect">
            <a:avLst/>
          </a:prstGeom>
          <a:effectLst/>
        </p:spPr>
      </p:pic>
      <p:pic>
        <p:nvPicPr>
          <p:cNvPr id="23" name="Picture 22">
            <a:extLst>
              <a:ext uri="{FF2B5EF4-FFF2-40B4-BE49-F238E27FC236}">
                <a16:creationId xmlns:a16="http://schemas.microsoft.com/office/drawing/2014/main" id="{44CED27E-C1A3-4491-B4B9-890FCBBB15F3}"/>
              </a:ext>
              <a:ext uri="{C183D7F6-B498-43B3-948B-1728B52AA6E4}">
                <adec:decorative xmlns:adec="http://schemas.microsoft.com/office/drawing/2017/decorative" val="1"/>
              </a:ext>
            </a:extLst>
          </p:cNvPr>
          <p:cNvPicPr>
            <a:picLocks noChangeAspect="1"/>
          </p:cNvPicPr>
          <p:nvPr/>
        </p:nvPicPr>
        <p:blipFill>
          <a:blip r:embed="rId13" cstate="print">
            <a:alphaModFix amt="62000"/>
            <a:extLst>
              <a:ext uri="{28A0092B-C50C-407E-A947-70E740481C1C}">
                <a14:useLocalDpi xmlns:a14="http://schemas.microsoft.com/office/drawing/2010/main" val="0"/>
              </a:ext>
            </a:extLst>
          </a:blip>
          <a:stretch>
            <a:fillRect/>
          </a:stretch>
        </p:blipFill>
        <p:spPr>
          <a:xfrm>
            <a:off x="8966972" y="6368191"/>
            <a:ext cx="3077185" cy="402029"/>
          </a:xfrm>
          <a:prstGeom prst="rect">
            <a:avLst/>
          </a:prstGeom>
        </p:spPr>
      </p:pic>
      <p:pic>
        <p:nvPicPr>
          <p:cNvPr id="25" name="Picture 24">
            <a:extLst>
              <a:ext uri="{FF2B5EF4-FFF2-40B4-BE49-F238E27FC236}">
                <a16:creationId xmlns:a16="http://schemas.microsoft.com/office/drawing/2014/main" id="{A826F7AF-BDF3-4164-B9E7-D290F76E38F9}"/>
              </a:ext>
              <a:ext uri="{C183D7F6-B498-43B3-948B-1728B52AA6E4}">
                <adec:decorative xmlns:adec="http://schemas.microsoft.com/office/drawing/2017/decorative" val="1"/>
              </a:ext>
            </a:extLst>
          </p:cNvPr>
          <p:cNvPicPr>
            <a:picLocks noChangeAspect="1"/>
          </p:cNvPicPr>
          <p:nvPr/>
        </p:nvPicPr>
        <p:blipFill rotWithShape="1">
          <a:blip r:embed="rId14" cstate="print">
            <a:alphaModFix amt="74000"/>
            <a:extLst>
              <a:ext uri="{28A0092B-C50C-407E-A947-70E740481C1C}">
                <a14:useLocalDpi xmlns:a14="http://schemas.microsoft.com/office/drawing/2010/main" val="0"/>
              </a:ext>
            </a:extLst>
          </a:blip>
          <a:srcRect l="8961" t="6331" r="2666"/>
          <a:stretch/>
        </p:blipFill>
        <p:spPr>
          <a:xfrm>
            <a:off x="10762934" y="5938224"/>
            <a:ext cx="1281223" cy="381667"/>
          </a:xfrm>
          <a:prstGeom prst="rect">
            <a:avLst/>
          </a:prstGeom>
        </p:spPr>
      </p:pic>
    </p:spTree>
    <p:extLst>
      <p:ext uri="{BB962C8B-B14F-4D97-AF65-F5344CB8AC3E}">
        <p14:creationId xmlns:p14="http://schemas.microsoft.com/office/powerpoint/2010/main" val="103290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63EC8831FDA347B3B4D34C1588A676" ma:contentTypeVersion="9" ma:contentTypeDescription="Create a new document." ma:contentTypeScope="" ma:versionID="49022d9c6748ba69e7b2fe662ac3c916">
  <xsd:schema xmlns:xsd="http://www.w3.org/2001/XMLSchema" xmlns:xs="http://www.w3.org/2001/XMLSchema" xmlns:p="http://schemas.microsoft.com/office/2006/metadata/properties" xmlns:ns2="8c8cfe39-bfce-4918-a795-97474633b185" targetNamespace="http://schemas.microsoft.com/office/2006/metadata/properties" ma:root="true" ma:fieldsID="c4c8eb59ebb8c9be671b9fefaa368489" ns2:_="">
    <xsd:import namespace="8c8cfe39-bfce-4918-a795-97474633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cfe39-bfce-4918-a795-9747463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DBC26-C998-41FE-A1C5-003F6F371D9E}">
  <ds:schemaRefs>
    <ds:schemaRef ds:uri="http://purl.org/dc/elements/1.1/"/>
    <ds:schemaRef ds:uri="http://purl.org/dc/terms/"/>
    <ds:schemaRef ds:uri="http://schemas.microsoft.com/office/infopath/2007/PartnerControls"/>
    <ds:schemaRef ds:uri="http://schemas.openxmlformats.org/package/2006/metadata/core-properties"/>
    <ds:schemaRef ds:uri="8c8cfe39-bfce-4918-a795-97474633b185"/>
    <ds:schemaRef ds:uri="http://schemas.microsoft.com/office/2006/metadata/properties"/>
    <ds:schemaRef ds:uri="http://www.w3.org/XML/1998/namespace"/>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0B660DE1-F766-49E8-A39A-D833374E8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cfe39-bfce-4918-a795-97474633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F01FE7-5470-4440-92CB-FB19D55D6D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TotalTime>
  <Words>1505</Words>
  <Application>Microsoft Office PowerPoint</Application>
  <PresentationFormat>Widescreen</PresentationFormat>
  <Paragraphs>238</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Corbel</vt:lpstr>
      <vt:lpstr>Symbol</vt:lpstr>
      <vt:lpstr>Wingdings 3</vt:lpstr>
      <vt:lpstr>Ion</vt:lpstr>
      <vt:lpstr>LaunchBoard Adult  Education Pipeline 3.0 May 27th, 2020</vt:lpstr>
      <vt:lpstr>Main Objectives for Today</vt:lpstr>
      <vt:lpstr>Why CAEP?</vt:lpstr>
      <vt:lpstr>CAEP Students</vt:lpstr>
      <vt:lpstr>CAEP Programs</vt:lpstr>
      <vt:lpstr>CAEP Student Metric Buckets</vt:lpstr>
      <vt:lpstr>The CAEP Metrics as a Student Journey</vt:lpstr>
      <vt:lpstr>CAEP Data Universe</vt:lpstr>
      <vt:lpstr>LaunchBoard</vt:lpstr>
      <vt:lpstr>What is the LaunchBoard?</vt:lpstr>
      <vt:lpstr>Key Characteristics</vt:lpstr>
      <vt:lpstr>Accountability, Reform, &amp; Student Journeys Accountability Tools: Student Success, Strong Workforce Program Reform Tools: Guided Pathways Student Journeys: Community College Pipeline; Adult Education Pipeline </vt:lpstr>
      <vt:lpstr>Adult Education Pipeline</vt:lpstr>
      <vt:lpstr>Visualize by region, consortium institution, and program year Six high level live metrics on (tiles) organized by student momentum points AEP Score Card with Measuring our Success reporting metrics Summary infographic in each page focused on a key data point or question Detailed data charts and tables with: Additional AE Key Metrics Multiple disaggregations Time trends Comparison view in Detailed Data View</vt:lpstr>
      <vt:lpstr>Data  and Metric Alignment</vt:lpstr>
      <vt:lpstr>New Metrics and New View in Build 3</vt:lpstr>
      <vt:lpstr>Disaggregations and Drilldowns</vt:lpstr>
      <vt:lpstr>New to Student Barriers to Employment</vt:lpstr>
      <vt:lpstr>Resources</vt:lpstr>
      <vt:lpstr>Live Demo</vt:lpstr>
      <vt:lpstr>AE Pipeline 2020 -2021 </vt:lpstr>
      <vt:lpstr>If you have any further questions,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LaunchBoard Adult Education Pipeline 3.0</dc:title>
  <dc:creator>Randal Tillery</dc:creator>
  <cp:lastModifiedBy>Patrick Scouten</cp:lastModifiedBy>
  <cp:revision>27</cp:revision>
  <dcterms:created xsi:type="dcterms:W3CDTF">2020-05-26T22:23:29Z</dcterms:created>
  <dcterms:modified xsi:type="dcterms:W3CDTF">2020-12-22T16:38:10Z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0x0101003A63EC8831FDA347B3B4D34C1588A676</vt:lpwstr>
  </property>
</Properties>
</file>