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77" r:id="rId5"/>
    <p:sldId id="278" r:id="rId6"/>
    <p:sldId id="279" r:id="rId7"/>
    <p:sldId id="280" r:id="rId8"/>
    <p:sldId id="287" r:id="rId9"/>
    <p:sldId id="281" r:id="rId10"/>
    <p:sldId id="282" r:id="rId11"/>
    <p:sldId id="283" r:id="rId12"/>
    <p:sldId id="271" r:id="rId13"/>
    <p:sldId id="275" r:id="rId14"/>
    <p:sldId id="284" r:id="rId15"/>
    <p:sldId id="273" r:id="rId16"/>
    <p:sldId id="26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8CE0"/>
    <a:srgbClr val="31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0B494-1F1E-4C79-A46C-73B247A778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93888BC-3F54-4ED1-867A-EFA1389C4160}">
      <dgm:prSet phldrT="[Text]"/>
      <dgm:spPr>
        <a:solidFill>
          <a:schemeClr val="accent4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en-US" dirty="0" err="1" smtClean="0"/>
            <a:t>TOPSPro</a:t>
          </a:r>
          <a:r>
            <a:rPr lang="en-US" dirty="0" smtClean="0"/>
            <a:t> Enterprise</a:t>
          </a:r>
          <a:endParaRPr lang="en-US" dirty="0"/>
        </a:p>
      </dgm:t>
    </dgm:pt>
    <dgm:pt modelId="{2E491E80-574D-402D-A758-E5F36CDACB87}" type="parTrans" cxnId="{C3AAABE9-0A00-4DBE-9BD9-A65DC1E7CC7E}">
      <dgm:prSet/>
      <dgm:spPr/>
      <dgm:t>
        <a:bodyPr/>
        <a:lstStyle/>
        <a:p>
          <a:endParaRPr lang="en-US"/>
        </a:p>
      </dgm:t>
    </dgm:pt>
    <dgm:pt modelId="{DB1E1FFC-D846-4DA1-AA46-681285F2AE21}" type="sibTrans" cxnId="{C3AAABE9-0A00-4DBE-9BD9-A65DC1E7CC7E}">
      <dgm:prSet/>
      <dgm:spPr/>
      <dgm:t>
        <a:bodyPr/>
        <a:lstStyle/>
        <a:p>
          <a:endParaRPr lang="en-US"/>
        </a:p>
      </dgm:t>
    </dgm:pt>
    <dgm:pt modelId="{F9DA81C7-F172-4D72-A0A0-038B76936FC1}">
      <dgm:prSet phldrT="[Text]"/>
      <dgm:spPr/>
      <dgm:t>
        <a:bodyPr/>
        <a:lstStyle/>
        <a:p>
          <a:r>
            <a:rPr lang="en-US" dirty="0" smtClean="0"/>
            <a:t>ASAP</a:t>
          </a:r>
          <a:endParaRPr lang="en-US" dirty="0"/>
        </a:p>
      </dgm:t>
    </dgm:pt>
    <dgm:pt modelId="{B510290A-0E1E-4E70-A018-E99BDC03CEA5}" type="parTrans" cxnId="{C3B0834A-DFA5-4C1C-97C6-EECFAA17D171}">
      <dgm:prSet/>
      <dgm:spPr/>
      <dgm:t>
        <a:bodyPr/>
        <a:lstStyle/>
        <a:p>
          <a:endParaRPr lang="en-US"/>
        </a:p>
      </dgm:t>
    </dgm:pt>
    <dgm:pt modelId="{E1BEEF4C-6E5C-420B-A274-B9C901892458}" type="sibTrans" cxnId="{C3B0834A-DFA5-4C1C-97C6-EECFAA17D171}">
      <dgm:prSet/>
      <dgm:spPr/>
      <dgm:t>
        <a:bodyPr/>
        <a:lstStyle/>
        <a:p>
          <a:endParaRPr lang="en-US"/>
        </a:p>
      </dgm:t>
    </dgm:pt>
    <dgm:pt modelId="{9BAFD7D4-9E60-46A3-A731-6D5F1AA2D5D9}">
      <dgm:prSet phldrT="[Text]"/>
      <dgm:spPr/>
      <dgm:t>
        <a:bodyPr/>
        <a:lstStyle/>
        <a:p>
          <a:r>
            <a:rPr lang="en-US" dirty="0" smtClean="0"/>
            <a:t>Schoolhouse</a:t>
          </a:r>
          <a:endParaRPr lang="en-US" dirty="0"/>
        </a:p>
      </dgm:t>
    </dgm:pt>
    <dgm:pt modelId="{9519E24A-0EEA-444E-B657-5C23B27881EE}" type="parTrans" cxnId="{9E4D5D7E-2AC9-493E-9252-70EF790864F7}">
      <dgm:prSet/>
      <dgm:spPr/>
      <dgm:t>
        <a:bodyPr/>
        <a:lstStyle/>
        <a:p>
          <a:endParaRPr lang="en-US"/>
        </a:p>
      </dgm:t>
    </dgm:pt>
    <dgm:pt modelId="{44823F38-C056-4992-ABBB-E714DFB5C4F4}" type="sibTrans" cxnId="{9E4D5D7E-2AC9-493E-9252-70EF790864F7}">
      <dgm:prSet/>
      <dgm:spPr/>
      <dgm:t>
        <a:bodyPr/>
        <a:lstStyle/>
        <a:p>
          <a:endParaRPr lang="en-US"/>
        </a:p>
      </dgm:t>
    </dgm:pt>
    <dgm:pt modelId="{22E123E9-9945-415B-917A-1847BE6E22B4}">
      <dgm:prSet phldrT="[Text]"/>
      <dgm:spPr/>
      <dgm:t>
        <a:bodyPr/>
        <a:lstStyle/>
        <a:p>
          <a:r>
            <a:rPr lang="en-US" dirty="0" smtClean="0"/>
            <a:t>AIM</a:t>
          </a:r>
          <a:endParaRPr lang="en-US" dirty="0"/>
        </a:p>
      </dgm:t>
    </dgm:pt>
    <dgm:pt modelId="{C510A9C3-C01F-47C2-A055-4EFABD4B96E3}" type="parTrans" cxnId="{C244E11A-9DCF-4A71-B94F-00764393C3AB}">
      <dgm:prSet/>
      <dgm:spPr/>
      <dgm:t>
        <a:bodyPr/>
        <a:lstStyle/>
        <a:p>
          <a:endParaRPr lang="en-US"/>
        </a:p>
      </dgm:t>
    </dgm:pt>
    <dgm:pt modelId="{374FE398-2108-42CF-BEAB-4B5377DAA4E6}" type="sibTrans" cxnId="{C244E11A-9DCF-4A71-B94F-00764393C3AB}">
      <dgm:prSet/>
      <dgm:spPr/>
      <dgm:t>
        <a:bodyPr/>
        <a:lstStyle/>
        <a:p>
          <a:endParaRPr lang="en-US"/>
        </a:p>
      </dgm:t>
    </dgm:pt>
    <dgm:pt modelId="{ABBFCBA0-F96F-499E-BE64-CF084785072D}">
      <dgm:prSet phldrT="[Text]"/>
      <dgm:spPr/>
      <dgm:t>
        <a:bodyPr/>
        <a:lstStyle/>
        <a:p>
          <a:r>
            <a:rPr lang="en-US" dirty="0" smtClean="0"/>
            <a:t>Banner</a:t>
          </a:r>
          <a:endParaRPr lang="en-US" dirty="0"/>
        </a:p>
      </dgm:t>
    </dgm:pt>
    <dgm:pt modelId="{8C596099-4454-4434-B003-0A97E7D466F9}" type="parTrans" cxnId="{C0466161-DE7D-4CD3-9C23-42069C71B7C5}">
      <dgm:prSet/>
      <dgm:spPr/>
      <dgm:t>
        <a:bodyPr/>
        <a:lstStyle/>
        <a:p>
          <a:endParaRPr lang="en-US"/>
        </a:p>
      </dgm:t>
    </dgm:pt>
    <dgm:pt modelId="{FDED66E9-6E0A-4BB0-BF70-629ADD76F565}" type="sibTrans" cxnId="{C0466161-DE7D-4CD3-9C23-42069C71B7C5}">
      <dgm:prSet/>
      <dgm:spPr/>
      <dgm:t>
        <a:bodyPr/>
        <a:lstStyle/>
        <a:p>
          <a:endParaRPr lang="en-US"/>
        </a:p>
      </dgm:t>
    </dgm:pt>
    <dgm:pt modelId="{35723A33-C688-4363-A7A5-33400C94FC36}" type="pres">
      <dgm:prSet presAssocID="{55E0B494-1F1E-4C79-A46C-73B247A77814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BC3D6-A893-42D3-9B21-F16E8B316952}" type="pres">
      <dgm:prSet presAssocID="{A93888BC-3F54-4ED1-867A-EFA1389C4160}" presName="root1" presStyleCnt="0"/>
      <dgm:spPr/>
    </dgm:pt>
    <dgm:pt modelId="{B713EF7A-039D-4757-AC45-A0E1314645D3}" type="pres">
      <dgm:prSet presAssocID="{A93888BC-3F54-4ED1-867A-EFA1389C416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26E94-A344-4A4B-9F3E-B2594A984069}" type="pres">
      <dgm:prSet presAssocID="{A93888BC-3F54-4ED1-867A-EFA1389C4160}" presName="level2hierChild" presStyleCnt="0"/>
      <dgm:spPr/>
    </dgm:pt>
    <dgm:pt modelId="{C17285CC-B32B-4ADB-894D-EF762FB37DC8}" type="pres">
      <dgm:prSet presAssocID="{B510290A-0E1E-4E70-A018-E99BDC03CEA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EA52CA4-6522-4F14-97FC-559D1539CDF2}" type="pres">
      <dgm:prSet presAssocID="{B510290A-0E1E-4E70-A018-E99BDC03CEA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73CA210-B2A1-4905-A082-3C770F23D238}" type="pres">
      <dgm:prSet presAssocID="{F9DA81C7-F172-4D72-A0A0-038B76936FC1}" presName="root2" presStyleCnt="0"/>
      <dgm:spPr/>
    </dgm:pt>
    <dgm:pt modelId="{04D7458F-0799-4C57-B118-1B4E119801C5}" type="pres">
      <dgm:prSet presAssocID="{F9DA81C7-F172-4D72-A0A0-038B76936FC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D74C34-1A12-46D2-9106-29E6D429DC09}" type="pres">
      <dgm:prSet presAssocID="{F9DA81C7-F172-4D72-A0A0-038B76936FC1}" presName="level3hierChild" presStyleCnt="0"/>
      <dgm:spPr/>
    </dgm:pt>
    <dgm:pt modelId="{A6068F46-706A-4CC1-8102-02436D32FEDD}" type="pres">
      <dgm:prSet presAssocID="{9519E24A-0EEA-444E-B657-5C23B27881E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D97C956-82DB-4635-803C-EB64A8ED5358}" type="pres">
      <dgm:prSet presAssocID="{9519E24A-0EEA-444E-B657-5C23B27881E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F9E6BC9-D74A-4113-B34C-EF03EE597687}" type="pres">
      <dgm:prSet presAssocID="{9BAFD7D4-9E60-46A3-A731-6D5F1AA2D5D9}" presName="root2" presStyleCnt="0"/>
      <dgm:spPr/>
    </dgm:pt>
    <dgm:pt modelId="{7104FA0B-FAEF-48DE-845A-4119FF579F3B}" type="pres">
      <dgm:prSet presAssocID="{9BAFD7D4-9E60-46A3-A731-6D5F1AA2D5D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AE62B-D10C-48B3-A088-495338E6D407}" type="pres">
      <dgm:prSet presAssocID="{9BAFD7D4-9E60-46A3-A731-6D5F1AA2D5D9}" presName="level3hierChild" presStyleCnt="0"/>
      <dgm:spPr/>
    </dgm:pt>
    <dgm:pt modelId="{63ED98F2-C303-4929-BD53-63781449BDC4}" type="pres">
      <dgm:prSet presAssocID="{C510A9C3-C01F-47C2-A055-4EFABD4B96E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9FE22A4-F23D-481A-B5E1-80B7CA581E16}" type="pres">
      <dgm:prSet presAssocID="{C510A9C3-C01F-47C2-A055-4EFABD4B96E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C40C84A-F177-4100-B136-6C7F433F785C}" type="pres">
      <dgm:prSet presAssocID="{22E123E9-9945-415B-917A-1847BE6E22B4}" presName="root2" presStyleCnt="0"/>
      <dgm:spPr/>
    </dgm:pt>
    <dgm:pt modelId="{9E3C90EC-D495-467B-9C70-D62379905BE6}" type="pres">
      <dgm:prSet presAssocID="{22E123E9-9945-415B-917A-1847BE6E22B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90B814-ABB3-40AA-A014-877729E78DC7}" type="pres">
      <dgm:prSet presAssocID="{22E123E9-9945-415B-917A-1847BE6E22B4}" presName="level3hierChild" presStyleCnt="0"/>
      <dgm:spPr/>
    </dgm:pt>
    <dgm:pt modelId="{47F8B799-8730-4710-A765-9A8CD9C8E1FB}" type="pres">
      <dgm:prSet presAssocID="{8C596099-4454-4434-B003-0A97E7D466F9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F2A8962-D2F3-4CF6-9FFD-410B3A1CDAC4}" type="pres">
      <dgm:prSet presAssocID="{8C596099-4454-4434-B003-0A97E7D466F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A27E785-EA64-418C-9268-84D2246A2981}" type="pres">
      <dgm:prSet presAssocID="{ABBFCBA0-F96F-499E-BE64-CF084785072D}" presName="root2" presStyleCnt="0"/>
      <dgm:spPr/>
    </dgm:pt>
    <dgm:pt modelId="{AA338589-9F82-4AD7-B0A3-8103AE0ECC2E}" type="pres">
      <dgm:prSet presAssocID="{ABBFCBA0-F96F-499E-BE64-CF084785072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D9E097-5C43-4F6E-BB63-8091C7D315AF}" type="pres">
      <dgm:prSet presAssocID="{ABBFCBA0-F96F-499E-BE64-CF084785072D}" presName="level3hierChild" presStyleCnt="0"/>
      <dgm:spPr/>
    </dgm:pt>
  </dgm:ptLst>
  <dgm:cxnLst>
    <dgm:cxn modelId="{C3AAABE9-0A00-4DBE-9BD9-A65DC1E7CC7E}" srcId="{55E0B494-1F1E-4C79-A46C-73B247A77814}" destId="{A93888BC-3F54-4ED1-867A-EFA1389C4160}" srcOrd="0" destOrd="0" parTransId="{2E491E80-574D-402D-A758-E5F36CDACB87}" sibTransId="{DB1E1FFC-D846-4DA1-AA46-681285F2AE21}"/>
    <dgm:cxn modelId="{1E2AB301-FCD0-4605-88F3-FE4223452160}" type="presOf" srcId="{B510290A-0E1E-4E70-A018-E99BDC03CEA5}" destId="{FEA52CA4-6522-4F14-97FC-559D1539CDF2}" srcOrd="1" destOrd="0" presId="urn:microsoft.com/office/officeart/2008/layout/HorizontalMultiLevelHierarchy"/>
    <dgm:cxn modelId="{1CB607CB-5AAE-4876-8939-8936E785404B}" type="presOf" srcId="{B510290A-0E1E-4E70-A018-E99BDC03CEA5}" destId="{C17285CC-B32B-4ADB-894D-EF762FB37DC8}" srcOrd="0" destOrd="0" presId="urn:microsoft.com/office/officeart/2008/layout/HorizontalMultiLevelHierarchy"/>
    <dgm:cxn modelId="{C5424E37-43F6-4A12-95C6-62900BE34F9C}" type="presOf" srcId="{8C596099-4454-4434-B003-0A97E7D466F9}" destId="{0F2A8962-D2F3-4CF6-9FFD-410B3A1CDAC4}" srcOrd="1" destOrd="0" presId="urn:microsoft.com/office/officeart/2008/layout/HorizontalMultiLevelHierarchy"/>
    <dgm:cxn modelId="{F5E35C51-429C-474E-918D-3753AA7028CF}" type="presOf" srcId="{55E0B494-1F1E-4C79-A46C-73B247A77814}" destId="{35723A33-C688-4363-A7A5-33400C94FC36}" srcOrd="0" destOrd="0" presId="urn:microsoft.com/office/officeart/2008/layout/HorizontalMultiLevelHierarchy"/>
    <dgm:cxn modelId="{9AABF2B8-6CD1-4BB2-AFC7-CFCF95DBC7A5}" type="presOf" srcId="{9BAFD7D4-9E60-46A3-A731-6D5F1AA2D5D9}" destId="{7104FA0B-FAEF-48DE-845A-4119FF579F3B}" srcOrd="0" destOrd="0" presId="urn:microsoft.com/office/officeart/2008/layout/HorizontalMultiLevelHierarchy"/>
    <dgm:cxn modelId="{C244E11A-9DCF-4A71-B94F-00764393C3AB}" srcId="{A93888BC-3F54-4ED1-867A-EFA1389C4160}" destId="{22E123E9-9945-415B-917A-1847BE6E22B4}" srcOrd="2" destOrd="0" parTransId="{C510A9C3-C01F-47C2-A055-4EFABD4B96E3}" sibTransId="{374FE398-2108-42CF-BEAB-4B5377DAA4E6}"/>
    <dgm:cxn modelId="{9E4D5D7E-2AC9-493E-9252-70EF790864F7}" srcId="{A93888BC-3F54-4ED1-867A-EFA1389C4160}" destId="{9BAFD7D4-9E60-46A3-A731-6D5F1AA2D5D9}" srcOrd="1" destOrd="0" parTransId="{9519E24A-0EEA-444E-B657-5C23B27881EE}" sibTransId="{44823F38-C056-4992-ABBB-E714DFB5C4F4}"/>
    <dgm:cxn modelId="{BEC2B283-B147-4FDC-900F-ADB1DDE99585}" type="presOf" srcId="{22E123E9-9945-415B-917A-1847BE6E22B4}" destId="{9E3C90EC-D495-467B-9C70-D62379905BE6}" srcOrd="0" destOrd="0" presId="urn:microsoft.com/office/officeart/2008/layout/HorizontalMultiLevelHierarchy"/>
    <dgm:cxn modelId="{19F7E478-CB9A-41BF-9780-8304482DB7E8}" type="presOf" srcId="{8C596099-4454-4434-B003-0A97E7D466F9}" destId="{47F8B799-8730-4710-A765-9A8CD9C8E1FB}" srcOrd="0" destOrd="0" presId="urn:microsoft.com/office/officeart/2008/layout/HorizontalMultiLevelHierarchy"/>
    <dgm:cxn modelId="{C0466161-DE7D-4CD3-9C23-42069C71B7C5}" srcId="{A93888BC-3F54-4ED1-867A-EFA1389C4160}" destId="{ABBFCBA0-F96F-499E-BE64-CF084785072D}" srcOrd="3" destOrd="0" parTransId="{8C596099-4454-4434-B003-0A97E7D466F9}" sibTransId="{FDED66E9-6E0A-4BB0-BF70-629ADD76F565}"/>
    <dgm:cxn modelId="{D9BB258C-F82D-48C7-90A7-D51F61050BDF}" type="presOf" srcId="{F9DA81C7-F172-4D72-A0A0-038B76936FC1}" destId="{04D7458F-0799-4C57-B118-1B4E119801C5}" srcOrd="0" destOrd="0" presId="urn:microsoft.com/office/officeart/2008/layout/HorizontalMultiLevelHierarchy"/>
    <dgm:cxn modelId="{D4E2FFFC-DDBA-434A-A206-5C39D8FD3D9D}" type="presOf" srcId="{9519E24A-0EEA-444E-B657-5C23B27881EE}" destId="{6D97C956-82DB-4635-803C-EB64A8ED5358}" srcOrd="1" destOrd="0" presId="urn:microsoft.com/office/officeart/2008/layout/HorizontalMultiLevelHierarchy"/>
    <dgm:cxn modelId="{C3B0834A-DFA5-4C1C-97C6-EECFAA17D171}" srcId="{A93888BC-3F54-4ED1-867A-EFA1389C4160}" destId="{F9DA81C7-F172-4D72-A0A0-038B76936FC1}" srcOrd="0" destOrd="0" parTransId="{B510290A-0E1E-4E70-A018-E99BDC03CEA5}" sibTransId="{E1BEEF4C-6E5C-420B-A274-B9C901892458}"/>
    <dgm:cxn modelId="{6A6CBC8C-8C6C-4419-98E3-0C0B99505582}" type="presOf" srcId="{C510A9C3-C01F-47C2-A055-4EFABD4B96E3}" destId="{E9FE22A4-F23D-481A-B5E1-80B7CA581E16}" srcOrd="1" destOrd="0" presId="urn:microsoft.com/office/officeart/2008/layout/HorizontalMultiLevelHierarchy"/>
    <dgm:cxn modelId="{F2128BC9-4490-4338-94CD-CEEA770D5D34}" type="presOf" srcId="{C510A9C3-C01F-47C2-A055-4EFABD4B96E3}" destId="{63ED98F2-C303-4929-BD53-63781449BDC4}" srcOrd="0" destOrd="0" presId="urn:microsoft.com/office/officeart/2008/layout/HorizontalMultiLevelHierarchy"/>
    <dgm:cxn modelId="{79419DC8-243A-4E87-81F2-1B9BB442C78C}" type="presOf" srcId="{9519E24A-0EEA-444E-B657-5C23B27881EE}" destId="{A6068F46-706A-4CC1-8102-02436D32FEDD}" srcOrd="0" destOrd="0" presId="urn:microsoft.com/office/officeart/2008/layout/HorizontalMultiLevelHierarchy"/>
    <dgm:cxn modelId="{A0B70857-BE9D-42AA-9371-782EA078D0E5}" type="presOf" srcId="{ABBFCBA0-F96F-499E-BE64-CF084785072D}" destId="{AA338589-9F82-4AD7-B0A3-8103AE0ECC2E}" srcOrd="0" destOrd="0" presId="urn:microsoft.com/office/officeart/2008/layout/HorizontalMultiLevelHierarchy"/>
    <dgm:cxn modelId="{59559543-33C5-4096-BAA3-1D2707CB2E98}" type="presOf" srcId="{A93888BC-3F54-4ED1-867A-EFA1389C4160}" destId="{B713EF7A-039D-4757-AC45-A0E1314645D3}" srcOrd="0" destOrd="0" presId="urn:microsoft.com/office/officeart/2008/layout/HorizontalMultiLevelHierarchy"/>
    <dgm:cxn modelId="{76451A20-82C1-496E-AB0B-C49983BAB3A5}" type="presParOf" srcId="{35723A33-C688-4363-A7A5-33400C94FC36}" destId="{60FBC3D6-A893-42D3-9B21-F16E8B316952}" srcOrd="0" destOrd="0" presId="urn:microsoft.com/office/officeart/2008/layout/HorizontalMultiLevelHierarchy"/>
    <dgm:cxn modelId="{51AE6FAD-4AB9-4C17-A7B5-4E0F1B5B596D}" type="presParOf" srcId="{60FBC3D6-A893-42D3-9B21-F16E8B316952}" destId="{B713EF7A-039D-4757-AC45-A0E1314645D3}" srcOrd="0" destOrd="0" presId="urn:microsoft.com/office/officeart/2008/layout/HorizontalMultiLevelHierarchy"/>
    <dgm:cxn modelId="{81625AFA-A6CE-44C2-8F64-ACA7E249F67C}" type="presParOf" srcId="{60FBC3D6-A893-42D3-9B21-F16E8B316952}" destId="{FA426E94-A344-4A4B-9F3E-B2594A984069}" srcOrd="1" destOrd="0" presId="urn:microsoft.com/office/officeart/2008/layout/HorizontalMultiLevelHierarchy"/>
    <dgm:cxn modelId="{0609C273-D6FB-4806-A58B-5B34EBE80C41}" type="presParOf" srcId="{FA426E94-A344-4A4B-9F3E-B2594A984069}" destId="{C17285CC-B32B-4ADB-894D-EF762FB37DC8}" srcOrd="0" destOrd="0" presId="urn:microsoft.com/office/officeart/2008/layout/HorizontalMultiLevelHierarchy"/>
    <dgm:cxn modelId="{DF86ACE5-0FC2-4F86-8335-F5FEB91FDEE3}" type="presParOf" srcId="{C17285CC-B32B-4ADB-894D-EF762FB37DC8}" destId="{FEA52CA4-6522-4F14-97FC-559D1539CDF2}" srcOrd="0" destOrd="0" presId="urn:microsoft.com/office/officeart/2008/layout/HorizontalMultiLevelHierarchy"/>
    <dgm:cxn modelId="{20391C2B-27B2-469C-873D-2599752CE55C}" type="presParOf" srcId="{FA426E94-A344-4A4B-9F3E-B2594A984069}" destId="{173CA210-B2A1-4905-A082-3C770F23D238}" srcOrd="1" destOrd="0" presId="urn:microsoft.com/office/officeart/2008/layout/HorizontalMultiLevelHierarchy"/>
    <dgm:cxn modelId="{75BFEFEE-260A-4FD7-978B-2B31648B4905}" type="presParOf" srcId="{173CA210-B2A1-4905-A082-3C770F23D238}" destId="{04D7458F-0799-4C57-B118-1B4E119801C5}" srcOrd="0" destOrd="0" presId="urn:microsoft.com/office/officeart/2008/layout/HorizontalMultiLevelHierarchy"/>
    <dgm:cxn modelId="{A18C6843-9DB8-4867-B03F-920717455B6D}" type="presParOf" srcId="{173CA210-B2A1-4905-A082-3C770F23D238}" destId="{A8D74C34-1A12-46D2-9106-29E6D429DC09}" srcOrd="1" destOrd="0" presId="urn:microsoft.com/office/officeart/2008/layout/HorizontalMultiLevelHierarchy"/>
    <dgm:cxn modelId="{27EF7D04-59DB-4D80-BB11-BE260995777A}" type="presParOf" srcId="{FA426E94-A344-4A4B-9F3E-B2594A984069}" destId="{A6068F46-706A-4CC1-8102-02436D32FEDD}" srcOrd="2" destOrd="0" presId="urn:microsoft.com/office/officeart/2008/layout/HorizontalMultiLevelHierarchy"/>
    <dgm:cxn modelId="{550D2193-1A97-4876-B7C6-E95440A12B19}" type="presParOf" srcId="{A6068F46-706A-4CC1-8102-02436D32FEDD}" destId="{6D97C956-82DB-4635-803C-EB64A8ED5358}" srcOrd="0" destOrd="0" presId="urn:microsoft.com/office/officeart/2008/layout/HorizontalMultiLevelHierarchy"/>
    <dgm:cxn modelId="{1E3B243F-2BBD-45D0-AB63-D854BAE12F0D}" type="presParOf" srcId="{FA426E94-A344-4A4B-9F3E-B2594A984069}" destId="{1F9E6BC9-D74A-4113-B34C-EF03EE597687}" srcOrd="3" destOrd="0" presId="urn:microsoft.com/office/officeart/2008/layout/HorizontalMultiLevelHierarchy"/>
    <dgm:cxn modelId="{FED0DCC4-60AF-4A87-8789-CE79E7596D19}" type="presParOf" srcId="{1F9E6BC9-D74A-4113-B34C-EF03EE597687}" destId="{7104FA0B-FAEF-48DE-845A-4119FF579F3B}" srcOrd="0" destOrd="0" presId="urn:microsoft.com/office/officeart/2008/layout/HorizontalMultiLevelHierarchy"/>
    <dgm:cxn modelId="{BEB96274-866B-46B8-AE71-AA932C1424CD}" type="presParOf" srcId="{1F9E6BC9-D74A-4113-B34C-EF03EE597687}" destId="{2BEAE62B-D10C-48B3-A088-495338E6D407}" srcOrd="1" destOrd="0" presId="urn:microsoft.com/office/officeart/2008/layout/HorizontalMultiLevelHierarchy"/>
    <dgm:cxn modelId="{B6C2CC78-D030-42FF-886C-B058FECE1F6E}" type="presParOf" srcId="{FA426E94-A344-4A4B-9F3E-B2594A984069}" destId="{63ED98F2-C303-4929-BD53-63781449BDC4}" srcOrd="4" destOrd="0" presId="urn:microsoft.com/office/officeart/2008/layout/HorizontalMultiLevelHierarchy"/>
    <dgm:cxn modelId="{80448342-3D46-4645-99B9-349EC5EAEAEA}" type="presParOf" srcId="{63ED98F2-C303-4929-BD53-63781449BDC4}" destId="{E9FE22A4-F23D-481A-B5E1-80B7CA581E16}" srcOrd="0" destOrd="0" presId="urn:microsoft.com/office/officeart/2008/layout/HorizontalMultiLevelHierarchy"/>
    <dgm:cxn modelId="{E299160E-34FD-43A9-A0C5-BD6D1B753273}" type="presParOf" srcId="{FA426E94-A344-4A4B-9F3E-B2594A984069}" destId="{5C40C84A-F177-4100-B136-6C7F433F785C}" srcOrd="5" destOrd="0" presId="urn:microsoft.com/office/officeart/2008/layout/HorizontalMultiLevelHierarchy"/>
    <dgm:cxn modelId="{911E3394-2283-41CD-AD2C-2DBAA3853980}" type="presParOf" srcId="{5C40C84A-F177-4100-B136-6C7F433F785C}" destId="{9E3C90EC-D495-467B-9C70-D62379905BE6}" srcOrd="0" destOrd="0" presId="urn:microsoft.com/office/officeart/2008/layout/HorizontalMultiLevelHierarchy"/>
    <dgm:cxn modelId="{653B8F7C-5F50-4773-8EF0-EF85F1259998}" type="presParOf" srcId="{5C40C84A-F177-4100-B136-6C7F433F785C}" destId="{3290B814-ABB3-40AA-A014-877729E78DC7}" srcOrd="1" destOrd="0" presId="urn:microsoft.com/office/officeart/2008/layout/HorizontalMultiLevelHierarchy"/>
    <dgm:cxn modelId="{C0C67C72-9588-4030-9AFB-D9ADC69B92E9}" type="presParOf" srcId="{FA426E94-A344-4A4B-9F3E-B2594A984069}" destId="{47F8B799-8730-4710-A765-9A8CD9C8E1FB}" srcOrd="6" destOrd="0" presId="urn:microsoft.com/office/officeart/2008/layout/HorizontalMultiLevelHierarchy"/>
    <dgm:cxn modelId="{7B36F54E-2656-4FB3-8205-79F3383AEC50}" type="presParOf" srcId="{47F8B799-8730-4710-A765-9A8CD9C8E1FB}" destId="{0F2A8962-D2F3-4CF6-9FFD-410B3A1CDAC4}" srcOrd="0" destOrd="0" presId="urn:microsoft.com/office/officeart/2008/layout/HorizontalMultiLevelHierarchy"/>
    <dgm:cxn modelId="{BA88B2AF-4A5D-4D24-BA9B-8ABFB5717842}" type="presParOf" srcId="{FA426E94-A344-4A4B-9F3E-B2594A984069}" destId="{6A27E785-EA64-418C-9268-84D2246A2981}" srcOrd="7" destOrd="0" presId="urn:microsoft.com/office/officeart/2008/layout/HorizontalMultiLevelHierarchy"/>
    <dgm:cxn modelId="{792C22BA-115A-4DCA-9910-8B8F2CD81AC3}" type="presParOf" srcId="{6A27E785-EA64-418C-9268-84D2246A2981}" destId="{AA338589-9F82-4AD7-B0A3-8103AE0ECC2E}" srcOrd="0" destOrd="0" presId="urn:microsoft.com/office/officeart/2008/layout/HorizontalMultiLevelHierarchy"/>
    <dgm:cxn modelId="{7D179665-A985-4670-82F9-6BBE17BAE66B}" type="presParOf" srcId="{6A27E785-EA64-418C-9268-84D2246A2981}" destId="{88D9E097-5C43-4F6E-BB63-8091C7D315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ebg@casas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echsupport@casa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AEBG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Submission Guidelines for Quarter 2, July 1 – December 31,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Due January 31,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3617" y="6434989"/>
            <a:ext cx="7648576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just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Helvetica"/>
              </a:rPr>
              <a:t>Funded by the California Department of Education and Chancellor's Office of the California Community Colleges (CCCCO).</a:t>
            </a:r>
          </a:p>
        </p:txBody>
      </p:sp>
    </p:spTree>
    <p:extLst>
      <p:ext uri="{BB962C8B-B14F-4D97-AF65-F5344CB8AC3E}">
        <p14:creationId xmlns:p14="http://schemas.microsoft.com/office/powerpoint/2010/main" val="16364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using an attendance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add attendance hours directly into TE</a:t>
            </a:r>
          </a:p>
          <a:p>
            <a:pPr lvl="1"/>
            <a:r>
              <a:rPr lang="en-US" dirty="0" smtClean="0"/>
              <a:t>Use the “Add Update Record” button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1043" t="15198" r="59829" b="33409"/>
          <a:stretch/>
        </p:blipFill>
        <p:spPr bwMode="auto">
          <a:xfrm>
            <a:off x="3133618" y="2999739"/>
            <a:ext cx="4982966" cy="265104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325366" y="3585681"/>
            <a:ext cx="1715785" cy="52398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664" t="15954" r="59331" b="8073"/>
          <a:stretch/>
        </p:blipFill>
        <p:spPr bwMode="auto">
          <a:xfrm>
            <a:off x="6128656" y="3690262"/>
            <a:ext cx="5375955" cy="299821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498368" y="6139822"/>
            <a:ext cx="1715785" cy="52398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take Daily </a:t>
            </a:r>
            <a:r>
              <a:rPr lang="en-US" dirty="0"/>
              <a:t>A</a:t>
            </a:r>
            <a:r>
              <a:rPr lang="en-US" dirty="0" smtClean="0"/>
              <a:t>ttendance in TE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282" t="15451" r="62678" b="6814"/>
          <a:stretch/>
        </p:blipFill>
        <p:spPr bwMode="auto">
          <a:xfrm>
            <a:off x="2229492" y="1609617"/>
            <a:ext cx="7941822" cy="4318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60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Quality &amp; Completeness of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40448"/>
            <a:ext cx="8915400" cy="4070774"/>
          </a:xfrm>
        </p:spPr>
        <p:txBody>
          <a:bodyPr/>
          <a:lstStyle/>
          <a:p>
            <a:r>
              <a:rPr lang="en-US" dirty="0" smtClean="0"/>
              <a:t>Run the </a:t>
            </a:r>
            <a:r>
              <a:rPr lang="en-US" b="1" dirty="0" smtClean="0"/>
              <a:t>Data Integrity Report </a:t>
            </a:r>
            <a:r>
              <a:rPr lang="en-US" dirty="0" smtClean="0"/>
              <a:t>(DIR)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TOPSPro</a:t>
            </a:r>
            <a:r>
              <a:rPr lang="en-US" dirty="0" smtClean="0"/>
              <a:t> Enterprise, go to </a:t>
            </a:r>
            <a:r>
              <a:rPr lang="en-US" i="1" dirty="0" smtClean="0"/>
              <a:t>Reports &gt; State Reports&gt; California&gt; AEBG Data Integrity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72344" b="37013"/>
          <a:stretch/>
        </p:blipFill>
        <p:spPr bwMode="auto">
          <a:xfrm>
            <a:off x="2589212" y="2988917"/>
            <a:ext cx="4828265" cy="3650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8309" t="26872" r="71898" b="40189"/>
          <a:stretch/>
        </p:blipFill>
        <p:spPr bwMode="auto">
          <a:xfrm>
            <a:off x="5107541" y="4814255"/>
            <a:ext cx="3526155" cy="1800225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Left Arrow 3"/>
          <p:cNvSpPr/>
          <p:nvPr/>
        </p:nvSpPr>
        <p:spPr>
          <a:xfrm>
            <a:off x="8375205" y="4886507"/>
            <a:ext cx="1269677" cy="59989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DIR, cont.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3963" y="1661845"/>
            <a:ext cx="9895323" cy="48631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 smtClean="0"/>
              <a:t>In the report set-up window, make </a:t>
            </a:r>
            <a:r>
              <a:rPr lang="en-US" sz="1800" dirty="0"/>
              <a:t>sure your 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AEBG programs </a:t>
            </a:r>
            <a:r>
              <a:rPr lang="en-US" sz="1800" dirty="0"/>
              <a:t>are </a:t>
            </a:r>
            <a:r>
              <a:rPr lang="en-US" sz="1800" dirty="0" smtClean="0"/>
              <a:t>marked and under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“Date Ranges,” </a:t>
            </a:r>
            <a:r>
              <a:rPr lang="en-US" sz="1800" dirty="0"/>
              <a:t>click the drop-down menu and choose 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Fiscal Year to Quarter 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</a:rPr>
              <a:t>2.”</a:t>
            </a:r>
            <a:endParaRPr lang="en-US" sz="18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lvl="1" indent="0">
              <a:buNone/>
            </a:pPr>
            <a:endParaRPr lang="en-US" sz="1800" dirty="0"/>
          </a:p>
          <a:p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41331" y="2603420"/>
            <a:ext cx="7659171" cy="4029042"/>
            <a:chOff x="2341331" y="2603420"/>
            <a:chExt cx="7659171" cy="40290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331" y="2603420"/>
              <a:ext cx="7659171" cy="4029042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539353" y="4467164"/>
              <a:ext cx="7227837" cy="1508469"/>
              <a:chOff x="2539353" y="4467164"/>
              <a:chExt cx="7227837" cy="150846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39353" y="4467164"/>
                <a:ext cx="7227837" cy="1007588"/>
              </a:xfrm>
              <a:prstGeom prst="rect">
                <a:avLst/>
              </a:prstGeom>
              <a:solidFill>
                <a:srgbClr val="31B4E6">
                  <a:alpha val="25098"/>
                </a:srgb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539353" y="5643654"/>
                <a:ext cx="1933636" cy="331979"/>
              </a:xfrm>
              <a:prstGeom prst="rect">
                <a:avLst/>
              </a:prstGeom>
              <a:solidFill>
                <a:srgbClr val="31B4E6">
                  <a:alpha val="25882"/>
                </a:srgb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12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6" t="34324" r="42864" b="27138"/>
          <a:stretch/>
        </p:blipFill>
        <p:spPr>
          <a:xfrm>
            <a:off x="2441822" y="1659898"/>
            <a:ext cx="6238514" cy="2178252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8619822" y="1578361"/>
            <a:ext cx="2698879" cy="96681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8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Total Students enrolled or have received Services</a:t>
            </a:r>
            <a:endParaRPr lang="en-US" sz="1600" dirty="0"/>
          </a:p>
        </p:txBody>
      </p:sp>
      <p:sp>
        <p:nvSpPr>
          <p:cNvPr id="6" name="Right Arrow Callout 5"/>
          <p:cNvSpPr/>
          <p:nvPr/>
        </p:nvSpPr>
        <p:spPr>
          <a:xfrm>
            <a:off x="460114" y="1782449"/>
            <a:ext cx="2208690" cy="108912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5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Students who received services but did not enroll in a class.</a:t>
            </a:r>
            <a:endParaRPr lang="en-US" sz="1400" dirty="0"/>
          </a:p>
        </p:txBody>
      </p:sp>
      <p:sp>
        <p:nvSpPr>
          <p:cNvPr id="7" name="Left Arrow Callout 6"/>
          <p:cNvSpPr/>
          <p:nvPr/>
        </p:nvSpPr>
        <p:spPr>
          <a:xfrm rot="5400000">
            <a:off x="5270905" y="3596446"/>
            <a:ext cx="2486935" cy="2271439"/>
          </a:xfrm>
          <a:prstGeom prst="leftArrowCallout">
            <a:avLst/>
          </a:prstGeom>
          <a:solidFill>
            <a:srgbClr val="B28CE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Students who achieved outcomes but are not enrolled in an AEBG program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3860" y="2428693"/>
            <a:ext cx="5765962" cy="1060005"/>
          </a:xfrm>
          <a:prstGeom prst="rect">
            <a:avLst/>
          </a:prstGeom>
          <a:solidFill>
            <a:srgbClr val="B28CE0">
              <a:alpha val="25098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22894" y="4361843"/>
            <a:ext cx="309847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Enroll these students in an AEBG program in order to claim the outcome!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3304" y="446088"/>
            <a:ext cx="4481107" cy="701280"/>
          </a:xfrm>
        </p:spPr>
        <p:txBody>
          <a:bodyPr/>
          <a:lstStyle/>
          <a:p>
            <a:r>
              <a:rPr lang="en-US" dirty="0" smtClean="0"/>
              <a:t>AEBG Data Integrity Report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72061" y="1691801"/>
            <a:ext cx="3505199" cy="426243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Items 1 – 9 are required elements, that if missing, could affect your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Items 10-25b reflect totals in your database, including items that may be missing key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Right-click on the item number to get to the student records to add or edit information.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012" y="256657"/>
            <a:ext cx="5099918" cy="6531569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5037937" y="2037269"/>
            <a:ext cx="616492" cy="1597034"/>
          </a:xfrm>
          <a:prstGeom prst="leftBrace">
            <a:avLst>
              <a:gd name="adj1" fmla="val 8333"/>
              <a:gd name="adj2" fmla="val 2093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Left Brace 10"/>
          <p:cNvSpPr/>
          <p:nvPr/>
        </p:nvSpPr>
        <p:spPr>
          <a:xfrm>
            <a:off x="4985518" y="3675073"/>
            <a:ext cx="668911" cy="2556825"/>
          </a:xfrm>
          <a:prstGeom prst="leftBrace">
            <a:avLst>
              <a:gd name="adj1" fmla="val 8333"/>
              <a:gd name="adj2" fmla="val 1924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150000"/>
              <a:buFont typeface="Wingdings" panose="05000000000000000000" pitchFamily="2" charset="2"/>
              <a:buChar char="þ"/>
            </a:pPr>
            <a:r>
              <a:rPr lang="en-US" dirty="0" smtClean="0"/>
              <a:t> Your agency’s data is in </a:t>
            </a:r>
            <a:r>
              <a:rPr lang="en-US" dirty="0" err="1" smtClean="0"/>
              <a:t>TOPSPro</a:t>
            </a:r>
            <a:endParaRPr lang="en-US" dirty="0" smtClean="0"/>
          </a:p>
          <a:p>
            <a:pPr>
              <a:buSzPct val="150000"/>
              <a:buFont typeface="Wingdings" panose="05000000000000000000" pitchFamily="2" charset="2"/>
              <a:buChar char="þ"/>
            </a:pPr>
            <a:r>
              <a:rPr lang="en-US" dirty="0" smtClean="0"/>
              <a:t> You’ve added any missing data or corrected items in your data based on your AEBG DIR report.</a:t>
            </a:r>
          </a:p>
          <a:p>
            <a:pPr>
              <a:buSzPct val="150000"/>
              <a:buFont typeface="Wingdings" panose="05000000000000000000" pitchFamily="2" charset="2"/>
              <a:buChar char="þ"/>
            </a:pPr>
            <a:endParaRPr lang="en-US" dirty="0"/>
          </a:p>
          <a:p>
            <a:pPr marL="0" indent="0">
              <a:buSzPct val="150000"/>
              <a:buNone/>
            </a:pPr>
            <a:r>
              <a:rPr lang="en-US" dirty="0" smtClean="0"/>
              <a:t>Now, generate a new AEBG DIR for dates July 1 through December 31.</a:t>
            </a:r>
          </a:p>
          <a:p>
            <a:pPr lvl="1">
              <a:buSzPct val="150000"/>
              <a:buFont typeface="Wingdings" panose="05000000000000000000" pitchFamily="2" charset="2"/>
              <a:buChar char="þ"/>
            </a:pPr>
            <a:r>
              <a:rPr lang="en-US" dirty="0" smtClean="0"/>
              <a:t>Export it as a pdf.</a:t>
            </a:r>
          </a:p>
          <a:p>
            <a:pPr lvl="1">
              <a:buSzPct val="150000"/>
              <a:buFont typeface="Wingdings" panose="05000000000000000000" pitchFamily="2" charset="2"/>
              <a:buChar char="þ"/>
            </a:pPr>
            <a:r>
              <a:rPr lang="en-US" dirty="0" smtClean="0"/>
              <a:t>Attach it to an email and send to </a:t>
            </a:r>
            <a:r>
              <a:rPr lang="en-US" dirty="0" smtClean="0">
                <a:hlinkClick r:id="rId2"/>
              </a:rPr>
              <a:t>aebg@casas.org</a:t>
            </a:r>
            <a:r>
              <a:rPr lang="en-US" dirty="0" smtClean="0"/>
              <a:t> and your designated consortium data manager.</a:t>
            </a:r>
          </a:p>
          <a:p>
            <a:pPr lvl="1">
              <a:buSzPct val="150000"/>
              <a:buFont typeface="Wingdings" panose="05000000000000000000" pitchFamily="2" charset="2"/>
              <a:buChar char="þ"/>
            </a:pPr>
            <a:endParaRPr lang="en-US" dirty="0"/>
          </a:p>
          <a:p>
            <a:pPr marL="457200" lvl="1" indent="0">
              <a:buSzPct val="150000"/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That’s 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technical assistance:</a:t>
            </a:r>
          </a:p>
          <a:p>
            <a:r>
              <a:rPr lang="en-US" dirty="0"/>
              <a:t>	</a:t>
            </a:r>
            <a:r>
              <a:rPr lang="en-US" dirty="0" smtClean="0"/>
              <a:t>call CASAS at 1-800-255-1036 </a:t>
            </a:r>
            <a:endParaRPr lang="en-US" dirty="0"/>
          </a:p>
          <a:p>
            <a:r>
              <a:rPr lang="en-US" dirty="0" smtClean="0"/>
              <a:t>	email at </a:t>
            </a:r>
            <a:r>
              <a:rPr lang="en-US" dirty="0" smtClean="0">
                <a:hlinkClick r:id="rId2"/>
              </a:rPr>
              <a:t>techsupport@casas.org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 smtClean="0"/>
              <a:t>Thank you for attending!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04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January 31 (end of quarter – December 31)</a:t>
            </a:r>
          </a:p>
          <a:p>
            <a:pPr lvl="1" fontAlgn="base"/>
            <a:r>
              <a:rPr lang="en-US" dirty="0" smtClean="0"/>
              <a:t>Second </a:t>
            </a:r>
            <a:r>
              <a:rPr lang="en-US" dirty="0"/>
              <a:t>Quarter Data, </a:t>
            </a:r>
            <a:r>
              <a:rPr lang="en-US" dirty="0" err="1"/>
              <a:t>TOPSpro</a:t>
            </a:r>
            <a:r>
              <a:rPr lang="en-US" dirty="0"/>
              <a:t>® Enterprise Due</a:t>
            </a:r>
          </a:p>
          <a:p>
            <a:pPr lvl="1" fontAlgn="base"/>
            <a:r>
              <a:rPr lang="en-US" dirty="0" smtClean="0"/>
              <a:t>Second </a:t>
            </a:r>
            <a:r>
              <a:rPr lang="en-US" dirty="0"/>
              <a:t>Quarter </a:t>
            </a:r>
            <a:r>
              <a:rPr lang="en-US" dirty="0" smtClean="0"/>
              <a:t>AEBG Data </a:t>
            </a:r>
            <a:r>
              <a:rPr lang="en-US" dirty="0"/>
              <a:t>Integrity Report (e-mail, fax, or mail hard copy to CASAS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324" y="13729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Each quarter’s data is submitted from July 1 to the end of </a:t>
            </a:r>
            <a:r>
              <a:rPr lang="en-US" i="1" dirty="0" smtClean="0"/>
              <a:t>that </a:t>
            </a:r>
            <a:r>
              <a:rPr lang="en-US" i="1" dirty="0"/>
              <a:t>quarter</a:t>
            </a:r>
          </a:p>
        </p:txBody>
      </p:sp>
    </p:spTree>
    <p:extLst>
      <p:ext uri="{BB962C8B-B14F-4D97-AF65-F5344CB8AC3E}">
        <p14:creationId xmlns:p14="http://schemas.microsoft.com/office/powerpoint/2010/main" val="35858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</a:t>
            </a:r>
            <a:r>
              <a:rPr lang="en-US" dirty="0" err="1" smtClean="0"/>
              <a:t>TOPSpro</a:t>
            </a:r>
            <a:r>
              <a:rPr lang="en-US" dirty="0" smtClean="0"/>
              <a:t> (TE)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Each Agency needs to enter every student enrolled in, or received services from, an AEBG-funded program.  Each student needs:</a:t>
            </a:r>
          </a:p>
          <a:p>
            <a:pPr lvl="1"/>
            <a:r>
              <a:rPr lang="en-US" sz="1800" dirty="0" smtClean="0"/>
              <a:t>An Entry Record</a:t>
            </a:r>
          </a:p>
          <a:p>
            <a:pPr lvl="1"/>
            <a:r>
              <a:rPr lang="en-US" sz="1800" dirty="0" smtClean="0"/>
              <a:t>A Pre-Test (ESL, ABE and ASE)</a:t>
            </a:r>
          </a:p>
          <a:p>
            <a:pPr lvl="1"/>
            <a:r>
              <a:rPr lang="en-US" sz="1800" dirty="0" smtClean="0"/>
              <a:t>A Post-test (if enough class hours) </a:t>
            </a:r>
            <a:r>
              <a:rPr lang="en-US" sz="1800" dirty="0"/>
              <a:t>(ESL, ABE and ASE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An Update Record (if student has left the program or if learning outcomes have been made)</a:t>
            </a:r>
          </a:p>
          <a:p>
            <a:pPr lvl="1"/>
            <a:r>
              <a:rPr lang="en-US" sz="1800" dirty="0" smtClean="0"/>
              <a:t>Attendance hours</a:t>
            </a:r>
          </a:p>
        </p:txBody>
      </p:sp>
    </p:spTree>
    <p:extLst>
      <p:ext uri="{BB962C8B-B14F-4D97-AF65-F5344CB8AC3E}">
        <p14:creationId xmlns:p14="http://schemas.microsoft.com/office/powerpoint/2010/main" val="21411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41608" y="1780632"/>
            <a:ext cx="3992732" cy="576262"/>
          </a:xfrm>
        </p:spPr>
        <p:txBody>
          <a:bodyPr>
            <a:noAutofit/>
          </a:bodyPr>
          <a:lstStyle/>
          <a:p>
            <a:pPr lvl="3"/>
            <a:endParaRPr lang="en-US" sz="2000" dirty="0" smtClean="0"/>
          </a:p>
          <a:p>
            <a:pPr algn="ctr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Students enrolled in one of the 7 AEBG Program Areas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804" y="2559809"/>
            <a:ext cx="4342893" cy="3354060"/>
          </a:xfrm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r>
              <a:rPr lang="en-US" sz="2400" dirty="0"/>
              <a:t>Student Name and Address</a:t>
            </a:r>
          </a:p>
          <a:p>
            <a:r>
              <a:rPr lang="en-US" sz="2400" dirty="0"/>
              <a:t>Demographics</a:t>
            </a:r>
          </a:p>
          <a:p>
            <a:r>
              <a:rPr lang="en-US" sz="2400" dirty="0"/>
              <a:t>Labor Force Status</a:t>
            </a:r>
          </a:p>
          <a:p>
            <a:r>
              <a:rPr lang="en-US" sz="2400" dirty="0"/>
              <a:t>Barriers to Employment</a:t>
            </a:r>
          </a:p>
          <a:p>
            <a:r>
              <a:rPr lang="en-US" sz="2400" dirty="0"/>
              <a:t>Date of Entry into Class and Programs </a:t>
            </a:r>
          </a:p>
          <a:p>
            <a:r>
              <a:rPr lang="en-US" sz="2400" dirty="0"/>
              <a:t>Special Programs, if any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6940" y="1780632"/>
            <a:ext cx="3999001" cy="576262"/>
          </a:xfrm>
        </p:spPr>
        <p:txBody>
          <a:bodyPr/>
          <a:lstStyle/>
          <a:p>
            <a:pPr algn="ctr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Students who received services but did not enroll in a class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7786" y="2559809"/>
            <a:ext cx="4338674" cy="335406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200" dirty="0" smtClean="0"/>
              <a:t>Student Name and Address</a:t>
            </a:r>
          </a:p>
          <a:p>
            <a:r>
              <a:rPr lang="en-US" sz="2200" dirty="0" smtClean="0"/>
              <a:t>Demographics</a:t>
            </a:r>
          </a:p>
          <a:p>
            <a:r>
              <a:rPr lang="en-US" sz="2200" dirty="0" smtClean="0"/>
              <a:t>Labor Force Status</a:t>
            </a:r>
          </a:p>
          <a:p>
            <a:r>
              <a:rPr lang="en-US" sz="2200" dirty="0" smtClean="0"/>
              <a:t>Barriers to Employment</a:t>
            </a:r>
          </a:p>
          <a:p>
            <a:r>
              <a:rPr lang="en-US" sz="2200" dirty="0" smtClean="0"/>
              <a:t>Date Services Received</a:t>
            </a:r>
          </a:p>
          <a:p>
            <a:r>
              <a:rPr lang="en-US" sz="2200" dirty="0" smtClean="0"/>
              <a:t>Services Received (Update Record side)</a:t>
            </a:r>
            <a:endParaRPr lang="en-US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129" y="1411357"/>
            <a:ext cx="2050571" cy="195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 and Post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 and Post-tests are required for all ABE, ASE and ESL programs.</a:t>
            </a:r>
          </a:p>
          <a:p>
            <a:endParaRPr lang="en-US" sz="2400" dirty="0"/>
          </a:p>
          <a:p>
            <a:r>
              <a:rPr lang="en-US" sz="2400" dirty="0" smtClean="0"/>
              <a:t>Assessments approved by the NRS for AEBG</a:t>
            </a:r>
          </a:p>
          <a:p>
            <a:pPr lvl="1"/>
            <a:r>
              <a:rPr lang="en-US" sz="2000" dirty="0" smtClean="0"/>
              <a:t>CASAS</a:t>
            </a:r>
          </a:p>
          <a:p>
            <a:pPr lvl="1"/>
            <a:r>
              <a:rPr lang="en-US" sz="2000" dirty="0" smtClean="0"/>
              <a:t>Other approved tests can be found on the AEBG website</a:t>
            </a:r>
          </a:p>
        </p:txBody>
      </p:sp>
    </p:spTree>
    <p:extLst>
      <p:ext uri="{BB962C8B-B14F-4D97-AF65-F5344CB8AC3E}">
        <p14:creationId xmlns:p14="http://schemas.microsoft.com/office/powerpoint/2010/main" val="4143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Date of Update (there can be more than one in a year)</a:t>
            </a:r>
          </a:p>
          <a:p>
            <a:r>
              <a:rPr lang="en-US" sz="2400" dirty="0" smtClean="0"/>
              <a:t>Class ID</a:t>
            </a:r>
          </a:p>
          <a:p>
            <a:r>
              <a:rPr lang="en-US" sz="2400" dirty="0" smtClean="0"/>
              <a:t>Instructional Program</a:t>
            </a:r>
          </a:p>
          <a:p>
            <a:r>
              <a:rPr lang="en-US" sz="2400" dirty="0" smtClean="0"/>
              <a:t>Services received (whether enrolled in classes or not)</a:t>
            </a:r>
          </a:p>
          <a:p>
            <a:r>
              <a:rPr lang="en-US" sz="2400" dirty="0" smtClean="0"/>
              <a:t>Learner Results</a:t>
            </a:r>
          </a:p>
          <a:p>
            <a:endParaRPr lang="en-US" sz="2400" dirty="0" smtClean="0"/>
          </a:p>
          <a:p>
            <a:r>
              <a:rPr lang="en-US" sz="2400" dirty="0" smtClean="0"/>
              <a:t>Update Record must be completed if student has left your program.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8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Hours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316" y="1905000"/>
            <a:ext cx="4274049" cy="4351962"/>
          </a:xfrm>
        </p:spPr>
        <p:txBody>
          <a:bodyPr>
            <a:noAutofit/>
          </a:bodyPr>
          <a:lstStyle/>
          <a:p>
            <a:r>
              <a:rPr lang="en-US" sz="2000" dirty="0" smtClean="0"/>
              <a:t>Include all attendance hours from July 1 to the end of the quarter</a:t>
            </a:r>
          </a:p>
          <a:p>
            <a:r>
              <a:rPr lang="en-US" sz="2000" dirty="0" smtClean="0"/>
              <a:t>If using a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attendance system, </a:t>
            </a:r>
          </a:p>
          <a:p>
            <a:pPr lvl="1"/>
            <a:r>
              <a:rPr lang="en-US" sz="1800" dirty="0" smtClean="0"/>
              <a:t>export your files from your attendance system as csv files</a:t>
            </a:r>
          </a:p>
          <a:p>
            <a:pPr lvl="1"/>
            <a:r>
              <a:rPr lang="en-US" sz="1800" dirty="0" smtClean="0"/>
              <a:t>save the files onto your desktop</a:t>
            </a:r>
          </a:p>
          <a:p>
            <a:pPr lvl="1"/>
            <a:r>
              <a:rPr lang="en-US" sz="1800" dirty="0" smtClean="0"/>
              <a:t>in TE, use the Import Wizard under Tools to move your data.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91109" y="2126749"/>
          <a:ext cx="5506949" cy="3405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6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Improved Literacy Skills – HS Diploma</a:t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7198" lvl="3"/>
            <a:r>
              <a:rPr lang="en-US" sz="253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 towards Diploma </a:t>
            </a:r>
            <a:r>
              <a:rPr lang="en-US" sz="2531" b="1" dirty="0">
                <a:solidFill>
                  <a:srgbClr val="FF0000"/>
                </a:solidFill>
              </a:rPr>
              <a:t>(New) </a:t>
            </a:r>
            <a:r>
              <a:rPr lang="en-US" sz="253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endParaRPr lang="en-US" sz="2531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4398" lvl="4"/>
            <a:r>
              <a:rPr lang="en-US" sz="1800" dirty="0" smtClean="0"/>
              <a:t>Participants who improved from ASE low to ASE high on the NRS-approved assessment– or, who completed enough high school credits to advance from ASE Low (9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/10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grade) to ASE High (11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/12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grade) levels.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r>
              <a:rPr lang="en-US" sz="1800" dirty="0" smtClean="0"/>
              <a:t>Instructional Program = HS Diploma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r>
              <a:rPr lang="en-US" sz="1800" dirty="0" smtClean="0"/>
              <a:t>Instructional Level = ASE Low or ASE High – either through pretest or self-report (Entry Record field 18)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r>
              <a:rPr lang="en-US" sz="1800" dirty="0" smtClean="0"/>
              <a:t>If ASE Low – learner achieves outcome by marking self-report ASE High, or earn HS diploma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r>
              <a:rPr lang="en-US" sz="1800" dirty="0" smtClean="0"/>
              <a:t>If ASE High – learner achieves outcome by marking earn HS diploma</a:t>
            </a:r>
          </a:p>
          <a:p>
            <a:pPr marL="438656" lvl="3" indent="-321457">
              <a:buFont typeface="Arial" panose="020B0604020202020204" pitchFamily="34" charset="0"/>
              <a:buChar char="•"/>
            </a:pPr>
            <a:endParaRPr lang="en-US" dirty="0"/>
          </a:p>
          <a:p>
            <a:pPr marL="363872" lvl="4"/>
            <a:endParaRPr lang="en-US" sz="3094" dirty="0"/>
          </a:p>
          <a:p>
            <a:pPr marL="81481"/>
            <a:endParaRPr lang="en-US" sz="3094" dirty="0"/>
          </a:p>
        </p:txBody>
      </p:sp>
    </p:spTree>
    <p:extLst>
      <p:ext uri="{BB962C8B-B14F-4D97-AF65-F5344CB8AC3E}">
        <p14:creationId xmlns:p14="http://schemas.microsoft.com/office/powerpoint/2010/main" val="158340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Data from a 3</a:t>
            </a:r>
            <a:r>
              <a:rPr lang="en-US" baseline="30000" dirty="0" smtClean="0"/>
              <a:t>rd</a:t>
            </a:r>
            <a:r>
              <a:rPr lang="en-US" dirty="0" smtClean="0"/>
              <a:t> party system.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files from your data system in a csv. </a:t>
            </a:r>
            <a:r>
              <a:rPr lang="en-US" dirty="0"/>
              <a:t>f</a:t>
            </a:r>
            <a:r>
              <a:rPr lang="en-US" dirty="0" smtClean="0"/>
              <a:t>ormat.</a:t>
            </a:r>
          </a:p>
          <a:p>
            <a:r>
              <a:rPr lang="en-US" dirty="0" smtClean="0"/>
              <a:t>In TE, go to Tools &gt; Third Party Import Wizard and follow the directions for the “WIOA Import Formats.” </a:t>
            </a:r>
          </a:p>
          <a:p>
            <a:r>
              <a:rPr lang="en-US" dirty="0" smtClean="0"/>
              <a:t>Remember, </a:t>
            </a:r>
            <a:r>
              <a:rPr lang="en-US" dirty="0"/>
              <a:t>i</a:t>
            </a:r>
            <a:r>
              <a:rPr lang="en-US" dirty="0" smtClean="0"/>
              <a:t>mporting </a:t>
            </a:r>
            <a:r>
              <a:rPr lang="en-US" dirty="0"/>
              <a:t>any </a:t>
            </a:r>
            <a:r>
              <a:rPr lang="en-US" dirty="0" smtClean="0"/>
              <a:t>records </a:t>
            </a:r>
            <a:r>
              <a:rPr lang="en-US" dirty="0"/>
              <a:t>can create new records in </a:t>
            </a:r>
            <a:r>
              <a:rPr lang="en-US" dirty="0" err="1"/>
              <a:t>TOPSpro</a:t>
            </a:r>
            <a:r>
              <a:rPr lang="en-US" dirty="0"/>
              <a:t> Enterprise as well as update existing records.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41" r="73789" b="46315"/>
          <a:stretch/>
        </p:blipFill>
        <p:spPr bwMode="auto">
          <a:xfrm>
            <a:off x="4309123" y="4151626"/>
            <a:ext cx="4403361" cy="233136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eft Arrow 4"/>
          <p:cNvSpPr/>
          <p:nvPr/>
        </p:nvSpPr>
        <p:spPr>
          <a:xfrm>
            <a:off x="7058346" y="4469258"/>
            <a:ext cx="986319" cy="39041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338C38-7E34-4203-BA48-C789B78AF449}"/>
</file>

<file path=customXml/itemProps2.xml><?xml version="1.0" encoding="utf-8"?>
<ds:datastoreItem xmlns:ds="http://schemas.openxmlformats.org/officeDocument/2006/customXml" ds:itemID="{19F42022-2B29-4C13-9EBC-76950DEE449A}"/>
</file>

<file path=customXml/itemProps3.xml><?xml version="1.0" encoding="utf-8"?>
<ds:datastoreItem xmlns:ds="http://schemas.openxmlformats.org/officeDocument/2006/customXml" ds:itemID="{79C486FB-67E0-43BE-85A2-FBDDAD18AE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</TotalTime>
  <Words>810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Helvetica</vt:lpstr>
      <vt:lpstr>Wingdings</vt:lpstr>
      <vt:lpstr>Wingdings 3</vt:lpstr>
      <vt:lpstr>Wisp</vt:lpstr>
      <vt:lpstr>AEBG</vt:lpstr>
      <vt:lpstr>Due Dates</vt:lpstr>
      <vt:lpstr>Preparing your TOPSpro (TE) Data</vt:lpstr>
      <vt:lpstr>Entry Record</vt:lpstr>
      <vt:lpstr>Pre- and Post tests</vt:lpstr>
      <vt:lpstr>Update Record</vt:lpstr>
      <vt:lpstr>Attendance Hours </vt:lpstr>
      <vt:lpstr>Improved Literacy Skills – HS Diploma </vt:lpstr>
      <vt:lpstr>Importing Data from a 3rd party system.</vt:lpstr>
      <vt:lpstr>Not using an attendance system?</vt:lpstr>
      <vt:lpstr>Or take Daily Attendance in TE</vt:lpstr>
      <vt:lpstr>Checking the Quality &amp; Completeness of your Data</vt:lpstr>
      <vt:lpstr>DIR, cont.</vt:lpstr>
      <vt:lpstr>Summary Information</vt:lpstr>
      <vt:lpstr>AEBG Data Integrity Report</vt:lpstr>
      <vt:lpstr>What’s next?</vt:lpstr>
      <vt:lpstr>For more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AEBG</dc:title>
  <dc:creator>Patty Long</dc:creator>
  <cp:lastModifiedBy>Veronica Parker</cp:lastModifiedBy>
  <cp:revision>39</cp:revision>
  <dcterms:created xsi:type="dcterms:W3CDTF">2017-04-05T22:43:34Z</dcterms:created>
  <dcterms:modified xsi:type="dcterms:W3CDTF">2018-01-19T23:35:30Z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