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38.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7.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43"/>
  </p:notesMasterIdLst>
  <p:sldIdLst>
    <p:sldId id="547" r:id="rId3"/>
    <p:sldId id="448" r:id="rId4"/>
    <p:sldId id="290" r:id="rId5"/>
    <p:sldId id="481" r:id="rId6"/>
    <p:sldId id="512" r:id="rId7"/>
    <p:sldId id="514" r:id="rId8"/>
    <p:sldId id="544" r:id="rId9"/>
    <p:sldId id="543" r:id="rId10"/>
    <p:sldId id="482" r:id="rId11"/>
    <p:sldId id="519" r:id="rId12"/>
    <p:sldId id="530" r:id="rId13"/>
    <p:sldId id="517" r:id="rId14"/>
    <p:sldId id="531" r:id="rId15"/>
    <p:sldId id="532" r:id="rId16"/>
    <p:sldId id="518" r:id="rId17"/>
    <p:sldId id="533" r:id="rId18"/>
    <p:sldId id="520" r:id="rId19"/>
    <p:sldId id="521" r:id="rId20"/>
    <p:sldId id="534" r:id="rId21"/>
    <p:sldId id="522" r:id="rId22"/>
    <p:sldId id="535" r:id="rId23"/>
    <p:sldId id="524" r:id="rId24"/>
    <p:sldId id="523" r:id="rId25"/>
    <p:sldId id="536" r:id="rId26"/>
    <p:sldId id="525" r:id="rId27"/>
    <p:sldId id="529" r:id="rId28"/>
    <p:sldId id="526" r:id="rId29"/>
    <p:sldId id="527" r:id="rId30"/>
    <p:sldId id="528" r:id="rId31"/>
    <p:sldId id="545" r:id="rId32"/>
    <p:sldId id="541" r:id="rId33"/>
    <p:sldId id="542" r:id="rId34"/>
    <p:sldId id="500" r:id="rId35"/>
    <p:sldId id="538" r:id="rId36"/>
    <p:sldId id="501" r:id="rId37"/>
    <p:sldId id="508" r:id="rId38"/>
    <p:sldId id="510" r:id="rId39"/>
    <p:sldId id="511" r:id="rId40"/>
    <p:sldId id="429" r:id="rId41"/>
    <p:sldId id="424" r:id="rId42"/>
  </p:sldIdLst>
  <p:sldSz cx="13004800" cy="9753600"/>
  <p:notesSz cx="6858000" cy="9144000"/>
  <p:defaultTextStyle>
    <a:lvl1pPr algn="ctr" defTabSz="584200">
      <a:defRPr sz="3600">
        <a:latin typeface="+mn-lt"/>
        <a:ea typeface="+mn-ea"/>
        <a:cs typeface="+mn-cs"/>
        <a:sym typeface="Helvetica"/>
      </a:defRPr>
    </a:lvl1pPr>
    <a:lvl2pPr algn="ctr" defTabSz="584200">
      <a:defRPr sz="3600">
        <a:latin typeface="+mn-lt"/>
        <a:ea typeface="+mn-ea"/>
        <a:cs typeface="+mn-cs"/>
        <a:sym typeface="Helvetica"/>
      </a:defRPr>
    </a:lvl2pPr>
    <a:lvl3pPr algn="ctr" defTabSz="584200">
      <a:defRPr sz="3600">
        <a:latin typeface="+mn-lt"/>
        <a:ea typeface="+mn-ea"/>
        <a:cs typeface="+mn-cs"/>
        <a:sym typeface="Helvetica"/>
      </a:defRPr>
    </a:lvl3pPr>
    <a:lvl4pPr algn="ctr" defTabSz="584200">
      <a:defRPr sz="3600">
        <a:latin typeface="+mn-lt"/>
        <a:ea typeface="+mn-ea"/>
        <a:cs typeface="+mn-cs"/>
        <a:sym typeface="Helvetica"/>
      </a:defRPr>
    </a:lvl4pPr>
    <a:lvl5pPr algn="ctr" defTabSz="584200">
      <a:defRPr sz="3600">
        <a:latin typeface="+mn-lt"/>
        <a:ea typeface="+mn-ea"/>
        <a:cs typeface="+mn-cs"/>
        <a:sym typeface="Helvetica"/>
      </a:defRPr>
    </a:lvl5pPr>
    <a:lvl6pPr algn="ctr" defTabSz="584200">
      <a:defRPr sz="3600">
        <a:latin typeface="+mn-lt"/>
        <a:ea typeface="+mn-ea"/>
        <a:cs typeface="+mn-cs"/>
        <a:sym typeface="Helvetica"/>
      </a:defRPr>
    </a:lvl6pPr>
    <a:lvl7pPr algn="ctr" defTabSz="584200">
      <a:defRPr sz="3600">
        <a:latin typeface="+mn-lt"/>
        <a:ea typeface="+mn-ea"/>
        <a:cs typeface="+mn-cs"/>
        <a:sym typeface="Helvetica"/>
      </a:defRPr>
    </a:lvl7pPr>
    <a:lvl8pPr algn="ctr" defTabSz="584200">
      <a:defRPr sz="3600">
        <a:latin typeface="+mn-lt"/>
        <a:ea typeface="+mn-ea"/>
        <a:cs typeface="+mn-cs"/>
        <a:sym typeface="Helvetica"/>
      </a:defRPr>
    </a:lvl8pPr>
    <a:lvl9pPr algn="ctr" defTabSz="584200">
      <a:defRPr sz="3600">
        <a:latin typeface="+mn-lt"/>
        <a:ea typeface="+mn-ea"/>
        <a:cs typeface="+mn-cs"/>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B4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94660"/>
  </p:normalViewPr>
  <p:slideViewPr>
    <p:cSldViewPr snapToGrid="0">
      <p:cViewPr varScale="1">
        <p:scale>
          <a:sx n="75" d="100"/>
          <a:sy n="75" d="100"/>
        </p:scale>
        <p:origin x="1416" y="72"/>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832513199"/>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012188" y="3108960"/>
            <a:ext cx="9253538" cy="2432304"/>
          </a:xfrm>
          <a:prstGeom prst="rect">
            <a:avLst/>
          </a:prstGeom>
        </p:spPr>
        <p:txBody>
          <a:bodyPr/>
          <a:lstStyle>
            <a:lvl1pPr>
              <a:defRPr sz="4800" b="1">
                <a:solidFill>
                  <a:schemeClr val="bg1"/>
                </a:solidFill>
              </a:defRPr>
            </a:lvl1pPr>
            <a:lvl2pPr>
              <a:defRPr sz="3600" b="1" baseline="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style</a:t>
            </a:r>
          </a:p>
        </p:txBody>
      </p:sp>
      <p:sp>
        <p:nvSpPr>
          <p:cNvPr id="7" name="Slide Number Placeholder 6"/>
          <p:cNvSpPr>
            <a:spLocks noGrp="1"/>
          </p:cNvSpPr>
          <p:nvPr>
            <p:ph type="sldNum" sz="quarter" idx="11"/>
          </p:nvPr>
        </p:nvSpPr>
        <p:spPr/>
        <p:txBody>
          <a:bodyPr/>
          <a:lstStyle/>
          <a:p>
            <a:fld id="{34361B7A-31FA-4206-8E4E-60BFC11378D7}" type="slidenum">
              <a:rPr lang="en-US" smtClean="0"/>
              <a:pPr/>
              <a:t>‹#›</a:t>
            </a:fld>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50240" y="2275841"/>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50240" y="9040143"/>
            <a:ext cx="3034453" cy="519289"/>
          </a:xfrm>
          <a:prstGeom prst="rect">
            <a:avLst/>
          </a:prstGeom>
        </p:spPr>
        <p:txBody>
          <a:bodyPr/>
          <a:lstStyle/>
          <a:p>
            <a:fld id="{FE27CBB8-5BA5-4EDC-B0D5-8EFD78685E76}" type="datetimeFigureOut">
              <a:rPr lang="en-US" smtClean="0"/>
              <a:pPr/>
              <a:t>7/31/2017</a:t>
            </a:fld>
            <a:endParaRPr lang="en-US" dirty="0"/>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5E507D8-6DC6-4D2C-8233-08C18F3EF4D6}"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052588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7C732E74-5D8D-44D8-832B-31A4D9C7BE9C}" type="slidenum">
              <a:rPr lang="en-US"/>
              <a:pPr>
                <a:defRPr/>
              </a:pPr>
              <a:t>‹#›</a:t>
            </a:fld>
            <a:endParaRPr lang="en-US" dirty="0"/>
          </a:p>
        </p:txBody>
      </p:sp>
    </p:spTree>
    <p:extLst>
      <p:ext uri="{BB962C8B-B14F-4D97-AF65-F5344CB8AC3E}">
        <p14:creationId xmlns:p14="http://schemas.microsoft.com/office/powerpoint/2010/main" val="38434835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8613" y="1733983"/>
            <a:ext cx="5743787" cy="68704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19147" y="1733983"/>
            <a:ext cx="5743787" cy="68704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fld id="{EB7A5E6E-DCBC-4FAF-AFA2-D75A969C80C3}" type="slidenum">
              <a:rPr lang="en-US"/>
              <a:pPr>
                <a:defRPr/>
              </a:pPr>
              <a:t>‹#›</a:t>
            </a:fld>
            <a:endParaRPr lang="en-US" dirty="0"/>
          </a:p>
        </p:txBody>
      </p:sp>
    </p:spTree>
    <p:extLst>
      <p:ext uri="{BB962C8B-B14F-4D97-AF65-F5344CB8AC3E}">
        <p14:creationId xmlns:p14="http://schemas.microsoft.com/office/powerpoint/2010/main" val="231905050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5" y="1714955"/>
            <a:ext cx="2852864" cy="7100433"/>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474719" y="1905025"/>
            <a:ext cx="8887143" cy="691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11770218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27914" y="7790738"/>
            <a:ext cx="11996737" cy="1119685"/>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27913" y="1890489"/>
            <a:ext cx="11996738" cy="58527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307134654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a:t>Click to edit Master text styles</a:t>
            </a:r>
          </a:p>
        </p:txBody>
      </p:sp>
      <p:sp>
        <p:nvSpPr>
          <p:cNvPr id="4" name="Content Placeholder 3"/>
          <p:cNvSpPr>
            <a:spLocks noGrp="1"/>
          </p:cNvSpPr>
          <p:nvPr>
            <p:ph sz="quarter" idx="11"/>
          </p:nvPr>
        </p:nvSpPr>
        <p:spPr>
          <a:xfrm>
            <a:off x="365125" y="2835275"/>
            <a:ext cx="6035675" cy="6170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6381750" y="2835275"/>
            <a:ext cx="5980113" cy="6170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3"/>
          </p:nvPr>
        </p:nvSpPr>
        <p:spPr/>
        <p:txBody>
          <a:bodyPr/>
          <a:lstStyle>
            <a:lvl1pPr>
              <a:defRPr sz="1800">
                <a:solidFill>
                  <a:schemeClr val="bg1"/>
                </a:solidFill>
              </a:defRPr>
            </a:lvl1pPr>
          </a:lstStyle>
          <a:p>
            <a:fld id="{34361B7A-31FA-4206-8E4E-60BFC11378D7}" type="slidenum">
              <a:rPr lang="en-US" smtClean="0"/>
              <a:pPr/>
              <a:t>‹#›</a:t>
            </a:fld>
            <a:endParaRPr lang="en-US" dirty="0"/>
          </a:p>
        </p:txBody>
      </p:sp>
    </p:spTree>
    <p:extLst>
      <p:ext uri="{BB962C8B-B14F-4D97-AF65-F5344CB8AC3E}">
        <p14:creationId xmlns:p14="http://schemas.microsoft.com/office/powerpoint/2010/main" val="393574954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50240" y="2275841"/>
            <a:ext cx="11704320"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50240" y="9040143"/>
            <a:ext cx="3034453" cy="519289"/>
          </a:xfrm>
          <a:prstGeom prst="rect">
            <a:avLst/>
          </a:prstGeom>
        </p:spPr>
        <p:txBody>
          <a:bodyPr/>
          <a:lstStyle/>
          <a:p>
            <a:fld id="{FE27CBB8-5BA5-4EDC-B0D5-8EFD78685E76}" type="datetimeFigureOut">
              <a:rPr lang="en-US" smtClean="0"/>
              <a:pPr/>
              <a:t>7/31/2017</a:t>
            </a:fld>
            <a:endParaRPr lang="en-US" dirty="0"/>
          </a:p>
        </p:txBody>
      </p:sp>
      <p:sp>
        <p:nvSpPr>
          <p:cNvPr id="5" name="Footer Placeholder 4"/>
          <p:cNvSpPr>
            <a:spLocks noGrp="1"/>
          </p:cNvSpPr>
          <p:nvPr>
            <p:ph type="ftr" sz="quarter" idx="11"/>
          </p:nvPr>
        </p:nvSpPr>
        <p:spPr>
          <a:xfrm>
            <a:off x="4443307" y="9040143"/>
            <a:ext cx="4118187" cy="519289"/>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5E507D8-6DC6-4D2C-8233-08C18F3EF4D6}" type="slidenum">
              <a:rPr lang="en-US" smtClean="0"/>
              <a:pPr/>
              <a:t>‹#›</a:t>
            </a:fld>
            <a:endParaRPr lang="en-US" dirty="0"/>
          </a:p>
        </p:txBody>
      </p:sp>
    </p:spTree>
    <p:extLst>
      <p:ext uri="{BB962C8B-B14F-4D97-AF65-F5344CB8AC3E}">
        <p14:creationId xmlns:p14="http://schemas.microsoft.com/office/powerpoint/2010/main" val="247537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65125" y="2962656"/>
            <a:ext cx="11996738" cy="58527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8753712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5" y="1714955"/>
            <a:ext cx="2852864" cy="7100433"/>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474719" y="1905025"/>
            <a:ext cx="8887143" cy="691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5560481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27914" y="7790738"/>
            <a:ext cx="11996737" cy="1119685"/>
          </a:xfrm>
          <a:prstGeom prst="rect">
            <a:avLst/>
          </a:prstGeom>
        </p:spPr>
        <p:txBody>
          <a:bodyPr/>
          <a:lstStyle>
            <a:lvl1pPr>
              <a:defRPr sz="4800"/>
            </a:lvl1pPr>
          </a:lstStyle>
          <a:p>
            <a:pPr lvl="0"/>
            <a:r>
              <a:rPr lang="en-US"/>
              <a:t>Click to edit Master text styles</a:t>
            </a:r>
          </a:p>
        </p:txBody>
      </p:sp>
      <p:sp>
        <p:nvSpPr>
          <p:cNvPr id="7" name="Content Placeholder 6"/>
          <p:cNvSpPr>
            <a:spLocks noGrp="1"/>
          </p:cNvSpPr>
          <p:nvPr>
            <p:ph sz="quarter" idx="11"/>
          </p:nvPr>
        </p:nvSpPr>
        <p:spPr>
          <a:xfrm>
            <a:off x="327913" y="1890489"/>
            <a:ext cx="11996738" cy="585273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2"/>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777016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Photo - Horizontal">
    <p:spTree>
      <p:nvGrpSpPr>
        <p:cNvPr id="1" name=""/>
        <p:cNvGrpSpPr/>
        <p:nvPr/>
      </p:nvGrpSpPr>
      <p:grpSpPr>
        <a:xfrm>
          <a:off x="0" y="0"/>
          <a:ext cx="0" cy="0"/>
          <a:chOff x="0" y="0"/>
          <a:chExt cx="0" cy="0"/>
        </a:xfrm>
      </p:grpSpPr>
      <p:pic>
        <p:nvPicPr>
          <p:cNvPr id="5" name="image2.jpeg"/>
          <p:cNvPicPr/>
          <p:nvPr/>
        </p:nvPicPr>
        <p:blipFill>
          <a:blip r:embed="rId2" cstate="print">
            <a:extLst/>
          </a:blip>
          <a:stretch>
            <a:fillRect/>
          </a:stretch>
        </p:blipFill>
        <p:spPr>
          <a:xfrm>
            <a:off x="0" y="9005458"/>
            <a:ext cx="13004800" cy="751218"/>
          </a:xfrm>
          <a:prstGeom prst="rect">
            <a:avLst/>
          </a:prstGeom>
          <a:ln w="12700">
            <a:miter lim="400000"/>
          </a:ln>
        </p:spPr>
      </p:pic>
      <p:pic>
        <p:nvPicPr>
          <p:cNvPr id="6" name="image3.jpeg"/>
          <p:cNvPicPr/>
          <p:nvPr/>
        </p:nvPicPr>
        <p:blipFill>
          <a:blip r:embed="rId3" cstate="print">
            <a:extLst/>
          </a:blip>
          <a:stretch>
            <a:fillRect/>
          </a:stretch>
        </p:blipFill>
        <p:spPr>
          <a:xfrm>
            <a:off x="-3" y="-21622"/>
            <a:ext cx="13004805" cy="1736577"/>
          </a:xfrm>
          <a:prstGeom prst="rect">
            <a:avLst/>
          </a:prstGeom>
          <a:ln w="12700">
            <a:miter lim="400000"/>
          </a:ln>
        </p:spPr>
      </p:pic>
      <p:sp>
        <p:nvSpPr>
          <p:cNvPr id="3" name="Text Placeholder 2"/>
          <p:cNvSpPr>
            <a:spLocks noGrp="1"/>
          </p:cNvSpPr>
          <p:nvPr>
            <p:ph type="body" sz="quarter" idx="10"/>
          </p:nvPr>
        </p:nvSpPr>
        <p:spPr>
          <a:xfrm>
            <a:off x="365824" y="1714955"/>
            <a:ext cx="11996737" cy="1119685"/>
          </a:xfrm>
          <a:prstGeom prst="rect">
            <a:avLst/>
          </a:prstGeom>
        </p:spPr>
        <p:txBody>
          <a:bodyPr/>
          <a:lstStyle>
            <a:lvl1pPr>
              <a:defRPr sz="4800"/>
            </a:lvl1pPr>
          </a:lstStyle>
          <a:p>
            <a:pPr lvl="0"/>
            <a:r>
              <a:rPr lang="en-US"/>
              <a:t>Click to edit Master text styles</a:t>
            </a:r>
          </a:p>
        </p:txBody>
      </p:sp>
      <p:sp>
        <p:nvSpPr>
          <p:cNvPr id="4" name="Content Placeholder 3"/>
          <p:cNvSpPr>
            <a:spLocks noGrp="1"/>
          </p:cNvSpPr>
          <p:nvPr>
            <p:ph sz="quarter" idx="11"/>
          </p:nvPr>
        </p:nvSpPr>
        <p:spPr>
          <a:xfrm>
            <a:off x="365125" y="2835275"/>
            <a:ext cx="6035675" cy="6170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6381750" y="2835275"/>
            <a:ext cx="5980113" cy="6170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3"/>
          </p:nvPr>
        </p:nvSpPr>
        <p:spPr/>
        <p:txBody>
          <a:bodyPr/>
          <a:lstStyle>
            <a:lvl1pPr>
              <a:defRPr sz="1800">
                <a:solidFill>
                  <a:schemeClr val="bg1"/>
                </a:solidFill>
              </a:defRPr>
            </a:lvl1pPr>
          </a:lstStyle>
          <a:p>
            <a:fld id="{34361B7A-31FA-4206-8E4E-60BFC11378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1685463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B86_PPT.jpg"/>
          <p:cNvPicPr/>
          <p:nvPr/>
        </p:nvPicPr>
        <p:blipFill>
          <a:blip r:embed="rId7" cstate="print">
            <a:extLst/>
          </a:blip>
          <a:stretch>
            <a:fillRect/>
          </a:stretch>
        </p:blipFill>
        <p:spPr>
          <a:xfrm>
            <a:off x="1625" y="0"/>
            <a:ext cx="13001550" cy="9753600"/>
          </a:xfrm>
          <a:prstGeom prst="rect">
            <a:avLst/>
          </a:prstGeom>
          <a:ln w="12700">
            <a:miter lim="400000"/>
          </a:ln>
        </p:spPr>
      </p:pic>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34361B7A-31FA-4206-8E4E-60BFC11378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2" r:id="rId3"/>
    <p:sldLayoutId id="2147483651" r:id="rId4"/>
    <p:sldLayoutId id="2147483658" r:id="rId5"/>
  </p:sldLayoutIdLst>
  <p:transition spd="med"/>
  <p:txStyles>
    <p:titleStyle>
      <a:lvl1pPr algn="ctr" defTabSz="584200" eaLnBrk="1" hangingPunct="1">
        <a:defRPr sz="8000">
          <a:latin typeface="Helvetica Light"/>
          <a:ea typeface="Helvetica Light"/>
          <a:cs typeface="Helvetica Light"/>
          <a:sym typeface="Helvetica Light"/>
        </a:defRPr>
      </a:lvl1pPr>
      <a:lvl2pPr algn="ctr" defTabSz="584200" eaLnBrk="1" hangingPunct="1">
        <a:defRPr sz="8000">
          <a:latin typeface="Helvetica Light"/>
          <a:ea typeface="Helvetica Light"/>
          <a:cs typeface="Helvetica Light"/>
          <a:sym typeface="Helvetica Light"/>
        </a:defRPr>
      </a:lvl2pPr>
      <a:lvl3pPr algn="ctr" defTabSz="584200" eaLnBrk="1" hangingPunct="1">
        <a:defRPr sz="8000">
          <a:latin typeface="Helvetica Light"/>
          <a:ea typeface="Helvetica Light"/>
          <a:cs typeface="Helvetica Light"/>
          <a:sym typeface="Helvetica Light"/>
        </a:defRPr>
      </a:lvl3pPr>
      <a:lvl4pPr algn="ctr" defTabSz="584200" eaLnBrk="1" hangingPunct="1">
        <a:defRPr sz="8000">
          <a:latin typeface="Helvetica Light"/>
          <a:ea typeface="Helvetica Light"/>
          <a:cs typeface="Helvetica Light"/>
          <a:sym typeface="Helvetica Light"/>
        </a:defRPr>
      </a:lvl4pPr>
      <a:lvl5pPr algn="ctr" defTabSz="584200" eaLnBrk="1" hangingPunct="1">
        <a:defRPr sz="8000">
          <a:latin typeface="Helvetica Light"/>
          <a:ea typeface="Helvetica Light"/>
          <a:cs typeface="Helvetica Light"/>
          <a:sym typeface="Helvetica Light"/>
        </a:defRPr>
      </a:lvl5pPr>
      <a:lvl6pPr algn="ctr" defTabSz="584200" eaLnBrk="1" hangingPunct="1">
        <a:defRPr sz="8000">
          <a:latin typeface="Helvetica Light"/>
          <a:ea typeface="Helvetica Light"/>
          <a:cs typeface="Helvetica Light"/>
          <a:sym typeface="Helvetica Light"/>
        </a:defRPr>
      </a:lvl6pPr>
      <a:lvl7pPr algn="ctr" defTabSz="584200" eaLnBrk="1" hangingPunct="1">
        <a:defRPr sz="8000">
          <a:latin typeface="Helvetica Light"/>
          <a:ea typeface="Helvetica Light"/>
          <a:cs typeface="Helvetica Light"/>
          <a:sym typeface="Helvetica Light"/>
        </a:defRPr>
      </a:lvl7pPr>
      <a:lvl8pPr algn="ctr" defTabSz="584200" eaLnBrk="1" hangingPunct="1">
        <a:defRPr sz="8000">
          <a:latin typeface="Helvetica Light"/>
          <a:ea typeface="Helvetica Light"/>
          <a:cs typeface="Helvetica Light"/>
          <a:sym typeface="Helvetica Light"/>
        </a:defRPr>
      </a:lvl8pPr>
      <a:lvl9pPr algn="ctr" defTabSz="584200" eaLnBrk="1" hangingPunct="1">
        <a:defRPr sz="8000">
          <a:latin typeface="Helvetica Light"/>
          <a:ea typeface="Helvetica Light"/>
          <a:cs typeface="Helvetica Light"/>
          <a:sym typeface="Helvetica Light"/>
        </a:defRPr>
      </a:lvl9pPr>
    </p:titleStyle>
    <p:bodyStyle>
      <a:lvl1pPr algn="ctr" defTabSz="584200" eaLnBrk="1" hangingPunct="1">
        <a:defRPr sz="3200">
          <a:latin typeface="Helvetica Light"/>
          <a:ea typeface="Helvetica Light"/>
          <a:cs typeface="Helvetica Light"/>
          <a:sym typeface="Helvetica Light"/>
        </a:defRPr>
      </a:lvl1pPr>
      <a:lvl2pPr algn="ctr" defTabSz="584200" eaLnBrk="1" hangingPunct="1">
        <a:defRPr sz="3200">
          <a:latin typeface="Helvetica Light"/>
          <a:ea typeface="Helvetica Light"/>
          <a:cs typeface="Helvetica Light"/>
          <a:sym typeface="Helvetica Light"/>
        </a:defRPr>
      </a:lvl2pPr>
      <a:lvl3pPr algn="ctr" defTabSz="584200" eaLnBrk="1" hangingPunct="1">
        <a:defRPr sz="3200">
          <a:latin typeface="Helvetica Light"/>
          <a:ea typeface="Helvetica Light"/>
          <a:cs typeface="Helvetica Light"/>
          <a:sym typeface="Helvetica Light"/>
        </a:defRPr>
      </a:lvl3pPr>
      <a:lvl4pPr algn="ctr" defTabSz="584200" eaLnBrk="1" hangingPunct="1">
        <a:defRPr sz="3200">
          <a:latin typeface="Helvetica Light"/>
          <a:ea typeface="Helvetica Light"/>
          <a:cs typeface="Helvetica Light"/>
          <a:sym typeface="Helvetica Light"/>
        </a:defRPr>
      </a:lvl4pPr>
      <a:lvl5pPr algn="ctr" defTabSz="584200" eaLnBrk="1" hangingPunct="1">
        <a:defRPr sz="3200">
          <a:latin typeface="Helvetica Light"/>
          <a:ea typeface="Helvetica Light"/>
          <a:cs typeface="Helvetica Light"/>
          <a:sym typeface="Helvetica Light"/>
        </a:defRPr>
      </a:lvl5pPr>
      <a:lvl6pPr algn="ctr" defTabSz="584200" eaLnBrk="1" hangingPunct="1">
        <a:defRPr sz="3200">
          <a:latin typeface="Helvetica Light"/>
          <a:ea typeface="Helvetica Light"/>
          <a:cs typeface="Helvetica Light"/>
          <a:sym typeface="Helvetica Light"/>
        </a:defRPr>
      </a:lvl6pPr>
      <a:lvl7pPr algn="ctr" defTabSz="584200" eaLnBrk="1" hangingPunct="1">
        <a:defRPr sz="3200">
          <a:latin typeface="Helvetica Light"/>
          <a:ea typeface="Helvetica Light"/>
          <a:cs typeface="Helvetica Light"/>
          <a:sym typeface="Helvetica Light"/>
        </a:defRPr>
      </a:lvl7pPr>
      <a:lvl8pPr algn="ctr" defTabSz="584200" eaLnBrk="1" hangingPunct="1">
        <a:defRPr sz="3200">
          <a:latin typeface="Helvetica Light"/>
          <a:ea typeface="Helvetica Light"/>
          <a:cs typeface="Helvetica Light"/>
          <a:sym typeface="Helvetica Light"/>
        </a:defRPr>
      </a:lvl8pPr>
      <a:lvl9pPr algn="ctr" defTabSz="584200" eaLnBrk="1" hangingPunct="1">
        <a:defRPr sz="3200">
          <a:latin typeface="Helvetica Light"/>
          <a:ea typeface="Helvetica Light"/>
          <a:cs typeface="Helvetica Light"/>
          <a:sym typeface="Helvetica Light"/>
        </a:defRPr>
      </a:lvl9pPr>
    </p:bodyStyle>
    <p:otherStyle>
      <a:lvl1pPr algn="r" defTabSz="584200" eaLnBrk="1" hangingPunct="1">
        <a:defRPr sz="1200">
          <a:solidFill>
            <a:schemeClr val="tx1"/>
          </a:solidFill>
          <a:latin typeface="+mn-lt"/>
          <a:ea typeface="+mn-ea"/>
          <a:cs typeface="+mn-cs"/>
          <a:sym typeface="Helvetica Light"/>
        </a:defRPr>
      </a:lvl1pPr>
      <a:lvl2pPr algn="r" defTabSz="584200" eaLnBrk="1" hangingPunct="1">
        <a:defRPr sz="1200">
          <a:solidFill>
            <a:schemeClr val="tx1"/>
          </a:solidFill>
          <a:latin typeface="+mn-lt"/>
          <a:ea typeface="+mn-ea"/>
          <a:cs typeface="+mn-cs"/>
          <a:sym typeface="Helvetica Light"/>
        </a:defRPr>
      </a:lvl2pPr>
      <a:lvl3pPr algn="r" defTabSz="584200" eaLnBrk="1" hangingPunct="1">
        <a:defRPr sz="1200">
          <a:solidFill>
            <a:schemeClr val="tx1"/>
          </a:solidFill>
          <a:latin typeface="+mn-lt"/>
          <a:ea typeface="+mn-ea"/>
          <a:cs typeface="+mn-cs"/>
          <a:sym typeface="Helvetica Light"/>
        </a:defRPr>
      </a:lvl3pPr>
      <a:lvl4pPr algn="r" defTabSz="584200" eaLnBrk="1" hangingPunct="1">
        <a:defRPr sz="1200">
          <a:solidFill>
            <a:schemeClr val="tx1"/>
          </a:solidFill>
          <a:latin typeface="+mn-lt"/>
          <a:ea typeface="+mn-ea"/>
          <a:cs typeface="+mn-cs"/>
          <a:sym typeface="Helvetica Light"/>
        </a:defRPr>
      </a:lvl4pPr>
      <a:lvl5pPr algn="r" defTabSz="584200" eaLnBrk="1" hangingPunct="1">
        <a:defRPr sz="1200">
          <a:solidFill>
            <a:schemeClr val="tx1"/>
          </a:solidFill>
          <a:latin typeface="+mn-lt"/>
          <a:ea typeface="+mn-ea"/>
          <a:cs typeface="+mn-cs"/>
          <a:sym typeface="Helvetica Light"/>
        </a:defRPr>
      </a:lvl5pPr>
      <a:lvl6pPr algn="r" defTabSz="584200" eaLnBrk="1" hangingPunct="1">
        <a:defRPr sz="1200">
          <a:solidFill>
            <a:schemeClr val="tx1"/>
          </a:solidFill>
          <a:latin typeface="+mn-lt"/>
          <a:ea typeface="+mn-ea"/>
          <a:cs typeface="+mn-cs"/>
          <a:sym typeface="Helvetica Light"/>
        </a:defRPr>
      </a:lvl6pPr>
      <a:lvl7pPr algn="r" defTabSz="584200" eaLnBrk="1" hangingPunct="1">
        <a:defRPr sz="1200">
          <a:solidFill>
            <a:schemeClr val="tx1"/>
          </a:solidFill>
          <a:latin typeface="+mn-lt"/>
          <a:ea typeface="+mn-ea"/>
          <a:cs typeface="+mn-cs"/>
          <a:sym typeface="Helvetica Light"/>
        </a:defRPr>
      </a:lvl7pPr>
      <a:lvl8pPr algn="r" defTabSz="584200" eaLnBrk="1" hangingPunct="1">
        <a:defRPr sz="1200">
          <a:solidFill>
            <a:schemeClr val="tx1"/>
          </a:solidFill>
          <a:latin typeface="+mn-lt"/>
          <a:ea typeface="+mn-ea"/>
          <a:cs typeface="+mn-cs"/>
          <a:sym typeface="Helvetica Light"/>
        </a:defRPr>
      </a:lvl8pPr>
      <a:lvl9pPr algn="r" defTabSz="584200" eaLnBrk="1" hangingPunct="1">
        <a:defRPr sz="1200">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B86_PPT.jpg"/>
          <p:cNvPicPr/>
          <p:nvPr/>
        </p:nvPicPr>
        <p:blipFill>
          <a:blip r:embed="rId9" cstate="print">
            <a:extLst/>
          </a:blip>
          <a:stretch>
            <a:fillRect/>
          </a:stretch>
        </p:blipFill>
        <p:spPr>
          <a:xfrm>
            <a:off x="1625" y="0"/>
            <a:ext cx="13001550" cy="9753600"/>
          </a:xfrm>
          <a:prstGeom prst="rect">
            <a:avLst/>
          </a:prstGeom>
          <a:ln w="12700">
            <a:miter lim="400000"/>
          </a:ln>
        </p:spPr>
      </p:pic>
      <p:sp>
        <p:nvSpPr>
          <p:cNvPr id="3" name="Slide Number Placeholder 2"/>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34361B7A-31FA-4206-8E4E-60BFC11378D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83745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med"/>
  <p:txStyles>
    <p:titleStyle>
      <a:lvl1pPr algn="ctr" defTabSz="584200" eaLnBrk="1" hangingPunct="1">
        <a:defRPr sz="8000">
          <a:latin typeface="Helvetica Light"/>
          <a:ea typeface="Helvetica Light"/>
          <a:cs typeface="Helvetica Light"/>
          <a:sym typeface="Helvetica Light"/>
        </a:defRPr>
      </a:lvl1pPr>
      <a:lvl2pPr algn="ctr" defTabSz="584200" eaLnBrk="1" hangingPunct="1">
        <a:defRPr sz="8000">
          <a:latin typeface="Helvetica Light"/>
          <a:ea typeface="Helvetica Light"/>
          <a:cs typeface="Helvetica Light"/>
          <a:sym typeface="Helvetica Light"/>
        </a:defRPr>
      </a:lvl2pPr>
      <a:lvl3pPr algn="ctr" defTabSz="584200" eaLnBrk="1" hangingPunct="1">
        <a:defRPr sz="8000">
          <a:latin typeface="Helvetica Light"/>
          <a:ea typeface="Helvetica Light"/>
          <a:cs typeface="Helvetica Light"/>
          <a:sym typeface="Helvetica Light"/>
        </a:defRPr>
      </a:lvl3pPr>
      <a:lvl4pPr algn="ctr" defTabSz="584200" eaLnBrk="1" hangingPunct="1">
        <a:defRPr sz="8000">
          <a:latin typeface="Helvetica Light"/>
          <a:ea typeface="Helvetica Light"/>
          <a:cs typeface="Helvetica Light"/>
          <a:sym typeface="Helvetica Light"/>
        </a:defRPr>
      </a:lvl4pPr>
      <a:lvl5pPr algn="ctr" defTabSz="584200" eaLnBrk="1" hangingPunct="1">
        <a:defRPr sz="8000">
          <a:latin typeface="Helvetica Light"/>
          <a:ea typeface="Helvetica Light"/>
          <a:cs typeface="Helvetica Light"/>
          <a:sym typeface="Helvetica Light"/>
        </a:defRPr>
      </a:lvl5pPr>
      <a:lvl6pPr algn="ctr" defTabSz="584200" eaLnBrk="1" hangingPunct="1">
        <a:defRPr sz="8000">
          <a:latin typeface="Helvetica Light"/>
          <a:ea typeface="Helvetica Light"/>
          <a:cs typeface="Helvetica Light"/>
          <a:sym typeface="Helvetica Light"/>
        </a:defRPr>
      </a:lvl6pPr>
      <a:lvl7pPr algn="ctr" defTabSz="584200" eaLnBrk="1" hangingPunct="1">
        <a:defRPr sz="8000">
          <a:latin typeface="Helvetica Light"/>
          <a:ea typeface="Helvetica Light"/>
          <a:cs typeface="Helvetica Light"/>
          <a:sym typeface="Helvetica Light"/>
        </a:defRPr>
      </a:lvl7pPr>
      <a:lvl8pPr algn="ctr" defTabSz="584200" eaLnBrk="1" hangingPunct="1">
        <a:defRPr sz="8000">
          <a:latin typeface="Helvetica Light"/>
          <a:ea typeface="Helvetica Light"/>
          <a:cs typeface="Helvetica Light"/>
          <a:sym typeface="Helvetica Light"/>
        </a:defRPr>
      </a:lvl8pPr>
      <a:lvl9pPr algn="ctr" defTabSz="584200" eaLnBrk="1" hangingPunct="1">
        <a:defRPr sz="8000">
          <a:latin typeface="Helvetica Light"/>
          <a:ea typeface="Helvetica Light"/>
          <a:cs typeface="Helvetica Light"/>
          <a:sym typeface="Helvetica Light"/>
        </a:defRPr>
      </a:lvl9pPr>
    </p:titleStyle>
    <p:bodyStyle>
      <a:lvl1pPr algn="ctr" defTabSz="584200" eaLnBrk="1" hangingPunct="1">
        <a:defRPr sz="3200">
          <a:latin typeface="Helvetica Light"/>
          <a:ea typeface="Helvetica Light"/>
          <a:cs typeface="Helvetica Light"/>
          <a:sym typeface="Helvetica Light"/>
        </a:defRPr>
      </a:lvl1pPr>
      <a:lvl2pPr algn="ctr" defTabSz="584200" eaLnBrk="1" hangingPunct="1">
        <a:defRPr sz="3200">
          <a:latin typeface="Helvetica Light"/>
          <a:ea typeface="Helvetica Light"/>
          <a:cs typeface="Helvetica Light"/>
          <a:sym typeface="Helvetica Light"/>
        </a:defRPr>
      </a:lvl2pPr>
      <a:lvl3pPr algn="ctr" defTabSz="584200" eaLnBrk="1" hangingPunct="1">
        <a:defRPr sz="3200">
          <a:latin typeface="Helvetica Light"/>
          <a:ea typeface="Helvetica Light"/>
          <a:cs typeface="Helvetica Light"/>
          <a:sym typeface="Helvetica Light"/>
        </a:defRPr>
      </a:lvl3pPr>
      <a:lvl4pPr algn="ctr" defTabSz="584200" eaLnBrk="1" hangingPunct="1">
        <a:defRPr sz="3200">
          <a:latin typeface="Helvetica Light"/>
          <a:ea typeface="Helvetica Light"/>
          <a:cs typeface="Helvetica Light"/>
          <a:sym typeface="Helvetica Light"/>
        </a:defRPr>
      </a:lvl4pPr>
      <a:lvl5pPr algn="ctr" defTabSz="584200" eaLnBrk="1" hangingPunct="1">
        <a:defRPr sz="3200">
          <a:latin typeface="Helvetica Light"/>
          <a:ea typeface="Helvetica Light"/>
          <a:cs typeface="Helvetica Light"/>
          <a:sym typeface="Helvetica Light"/>
        </a:defRPr>
      </a:lvl5pPr>
      <a:lvl6pPr algn="ctr" defTabSz="584200" eaLnBrk="1" hangingPunct="1">
        <a:defRPr sz="3200">
          <a:latin typeface="Helvetica Light"/>
          <a:ea typeface="Helvetica Light"/>
          <a:cs typeface="Helvetica Light"/>
          <a:sym typeface="Helvetica Light"/>
        </a:defRPr>
      </a:lvl6pPr>
      <a:lvl7pPr algn="ctr" defTabSz="584200" eaLnBrk="1" hangingPunct="1">
        <a:defRPr sz="3200">
          <a:latin typeface="Helvetica Light"/>
          <a:ea typeface="Helvetica Light"/>
          <a:cs typeface="Helvetica Light"/>
          <a:sym typeface="Helvetica Light"/>
        </a:defRPr>
      </a:lvl7pPr>
      <a:lvl8pPr algn="ctr" defTabSz="584200" eaLnBrk="1" hangingPunct="1">
        <a:defRPr sz="3200">
          <a:latin typeface="Helvetica Light"/>
          <a:ea typeface="Helvetica Light"/>
          <a:cs typeface="Helvetica Light"/>
          <a:sym typeface="Helvetica Light"/>
        </a:defRPr>
      </a:lvl8pPr>
      <a:lvl9pPr algn="ctr" defTabSz="584200" eaLnBrk="1" hangingPunct="1">
        <a:defRPr sz="3200">
          <a:latin typeface="Helvetica Light"/>
          <a:ea typeface="Helvetica Light"/>
          <a:cs typeface="Helvetica Light"/>
          <a:sym typeface="Helvetica Light"/>
        </a:defRPr>
      </a:lvl9pPr>
    </p:bodyStyle>
    <p:otherStyle>
      <a:lvl1pPr algn="r" defTabSz="584200" eaLnBrk="1" hangingPunct="1">
        <a:defRPr sz="1200">
          <a:solidFill>
            <a:schemeClr val="tx1"/>
          </a:solidFill>
          <a:latin typeface="+mn-lt"/>
          <a:ea typeface="+mn-ea"/>
          <a:cs typeface="+mn-cs"/>
          <a:sym typeface="Helvetica Light"/>
        </a:defRPr>
      </a:lvl1pPr>
      <a:lvl2pPr algn="r" defTabSz="584200" eaLnBrk="1" hangingPunct="1">
        <a:defRPr sz="1200">
          <a:solidFill>
            <a:schemeClr val="tx1"/>
          </a:solidFill>
          <a:latin typeface="+mn-lt"/>
          <a:ea typeface="+mn-ea"/>
          <a:cs typeface="+mn-cs"/>
          <a:sym typeface="Helvetica Light"/>
        </a:defRPr>
      </a:lvl2pPr>
      <a:lvl3pPr algn="r" defTabSz="584200" eaLnBrk="1" hangingPunct="1">
        <a:defRPr sz="1200">
          <a:solidFill>
            <a:schemeClr val="tx1"/>
          </a:solidFill>
          <a:latin typeface="+mn-lt"/>
          <a:ea typeface="+mn-ea"/>
          <a:cs typeface="+mn-cs"/>
          <a:sym typeface="Helvetica Light"/>
        </a:defRPr>
      </a:lvl3pPr>
      <a:lvl4pPr algn="r" defTabSz="584200" eaLnBrk="1" hangingPunct="1">
        <a:defRPr sz="1200">
          <a:solidFill>
            <a:schemeClr val="tx1"/>
          </a:solidFill>
          <a:latin typeface="+mn-lt"/>
          <a:ea typeface="+mn-ea"/>
          <a:cs typeface="+mn-cs"/>
          <a:sym typeface="Helvetica Light"/>
        </a:defRPr>
      </a:lvl4pPr>
      <a:lvl5pPr algn="r" defTabSz="584200" eaLnBrk="1" hangingPunct="1">
        <a:defRPr sz="1200">
          <a:solidFill>
            <a:schemeClr val="tx1"/>
          </a:solidFill>
          <a:latin typeface="+mn-lt"/>
          <a:ea typeface="+mn-ea"/>
          <a:cs typeface="+mn-cs"/>
          <a:sym typeface="Helvetica Light"/>
        </a:defRPr>
      </a:lvl5pPr>
      <a:lvl6pPr algn="r" defTabSz="584200" eaLnBrk="1" hangingPunct="1">
        <a:defRPr sz="1200">
          <a:solidFill>
            <a:schemeClr val="tx1"/>
          </a:solidFill>
          <a:latin typeface="+mn-lt"/>
          <a:ea typeface="+mn-ea"/>
          <a:cs typeface="+mn-cs"/>
          <a:sym typeface="Helvetica Light"/>
        </a:defRPr>
      </a:lvl6pPr>
      <a:lvl7pPr algn="r" defTabSz="584200" eaLnBrk="1" hangingPunct="1">
        <a:defRPr sz="1200">
          <a:solidFill>
            <a:schemeClr val="tx1"/>
          </a:solidFill>
          <a:latin typeface="+mn-lt"/>
          <a:ea typeface="+mn-ea"/>
          <a:cs typeface="+mn-cs"/>
          <a:sym typeface="Helvetica Light"/>
        </a:defRPr>
      </a:lvl7pPr>
      <a:lvl8pPr algn="r" defTabSz="584200" eaLnBrk="1" hangingPunct="1">
        <a:defRPr sz="1200">
          <a:solidFill>
            <a:schemeClr val="tx1"/>
          </a:solidFill>
          <a:latin typeface="+mn-lt"/>
          <a:ea typeface="+mn-ea"/>
          <a:cs typeface="+mn-cs"/>
          <a:sym typeface="Helvetica Light"/>
        </a:defRPr>
      </a:lvl8pPr>
      <a:lvl9pPr algn="r" defTabSz="584200" eaLnBrk="1" hangingPunct="1">
        <a:defRPr sz="12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aebg.cccco.edu/Home" TargetMode="External"/><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aebg.ccccco.edu/Portal" TargetMode="External"/><Relationship Id="rId1" Type="http://schemas.openxmlformats.org/officeDocument/2006/relationships/slideLayout" Target="../slideLayouts/slideLayout6.xml"/><Relationship Id="rId5" Type="http://schemas.openxmlformats.org/officeDocument/2006/relationships/image" Target="../media/image6.tif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411" y="2683042"/>
            <a:ext cx="12848389" cy="3701013"/>
          </a:xfrm>
          <a:prstGeom prst="rect">
            <a:avLst/>
          </a:prstGeom>
        </p:spPr>
        <p:txBody>
          <a:bodyPr wrap="square">
            <a:spAutoFit/>
          </a:bodyPr>
          <a:lstStyle/>
          <a:p>
            <a:endParaRPr lang="en-US" sz="3200" dirty="0" smtClean="0">
              <a:solidFill>
                <a:schemeClr val="bg1"/>
              </a:solidFill>
            </a:endParaRPr>
          </a:p>
          <a:p>
            <a:r>
              <a:rPr lang="en-US" sz="4800" b="1" dirty="0" smtClean="0">
                <a:solidFill>
                  <a:schemeClr val="bg1"/>
                </a:solidFill>
              </a:rPr>
              <a:t>Thank you for joining the webinar. </a:t>
            </a:r>
          </a:p>
          <a:p>
            <a:endParaRPr lang="en-US" sz="4800" b="1" dirty="0">
              <a:solidFill>
                <a:schemeClr val="bg1"/>
              </a:solidFill>
            </a:endParaRPr>
          </a:p>
          <a:p>
            <a:r>
              <a:rPr lang="en-US" sz="4800" b="1" dirty="0" smtClean="0">
                <a:solidFill>
                  <a:schemeClr val="bg1"/>
                </a:solidFill>
              </a:rPr>
              <a:t>The AEBG TAP webinar will </a:t>
            </a:r>
          </a:p>
          <a:p>
            <a:r>
              <a:rPr lang="en-US" sz="4800" b="1" dirty="0" smtClean="0">
                <a:solidFill>
                  <a:schemeClr val="bg1"/>
                </a:solidFill>
              </a:rPr>
              <a:t>begin at 12:00 p.m.</a:t>
            </a:r>
            <a:endParaRPr lang="en-US" sz="4800" b="1" dirty="0">
              <a:solidFill>
                <a:schemeClr val="bg1"/>
              </a:solidFill>
            </a:endParaRPr>
          </a:p>
          <a:p>
            <a:endParaRPr lang="en-US" sz="1050" dirty="0" smtClean="0">
              <a:solidFill>
                <a:schemeClr val="bg1"/>
              </a:solidFill>
            </a:endParaRPr>
          </a:p>
        </p:txBody>
      </p:sp>
      <p:sp>
        <p:nvSpPr>
          <p:cNvPr id="2" name="TextBox 1"/>
          <p:cNvSpPr txBox="1"/>
          <p:nvPr/>
        </p:nvSpPr>
        <p:spPr>
          <a:xfrm>
            <a:off x="3006725" y="8320406"/>
            <a:ext cx="699135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mn-lt"/>
                <a:ea typeface="+mn-ea"/>
                <a:cs typeface="+mn-cs"/>
                <a:sym typeface="Helvetica"/>
              </a:rPr>
              <a:t>Funded by the California</a:t>
            </a:r>
            <a:r>
              <a:rPr kumimoji="0" lang="en-US" sz="1800" b="0" i="0" u="none" strike="noStrike" cap="none" spc="0" normalizeH="0" dirty="0" smtClean="0">
                <a:ln>
                  <a:noFill/>
                </a:ln>
                <a:solidFill>
                  <a:srgbClr val="000000"/>
                </a:solidFill>
                <a:effectLst/>
                <a:uFillTx/>
                <a:latin typeface="+mn-lt"/>
                <a:ea typeface="+mn-ea"/>
                <a:cs typeface="+mn-cs"/>
                <a:sym typeface="Helvetica"/>
              </a:rPr>
              <a:t> Department of Education and Chancellor's Office of the California </a:t>
            </a:r>
            <a:r>
              <a:rPr kumimoji="0" lang="en-US" sz="1800" b="0" i="0" u="none" strike="noStrike" cap="none" spc="0" normalizeH="0" dirty="0" smtClean="0">
                <a:ln>
                  <a:noFill/>
                </a:ln>
                <a:solidFill>
                  <a:srgbClr val="000000"/>
                </a:solidFill>
                <a:effectLst/>
                <a:uFillTx/>
                <a:latin typeface="+mn-lt"/>
                <a:ea typeface="+mn-ea"/>
                <a:cs typeface="+mn-cs"/>
                <a:sym typeface="Helvetica"/>
              </a:rPr>
              <a:t>Community Colleges (CCCCO</a:t>
            </a:r>
            <a:r>
              <a:rPr kumimoji="0" lang="en-US" sz="1800" b="0" i="0" u="none" strike="noStrike" cap="none" spc="0" normalizeH="0" dirty="0" smtClean="0">
                <a:ln>
                  <a:noFill/>
                </a:ln>
                <a:solidFill>
                  <a:srgbClr val="000000"/>
                </a:solidFill>
                <a:effectLst/>
                <a:uFillTx/>
                <a:latin typeface="+mn-lt"/>
                <a:ea typeface="+mn-ea"/>
                <a:cs typeface="+mn-cs"/>
                <a:sym typeface="Helvetica"/>
              </a:rPr>
              <a:t>).</a:t>
            </a: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280960115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Annual Plan Sections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a:defRPr/>
            </a:pPr>
            <a:r>
              <a:rPr lang="en-US" sz="3600" dirty="0" smtClean="0">
                <a:solidFill>
                  <a:sysClr val="windowText" lastClr="000000"/>
                </a:solidFill>
              </a:rPr>
              <a:t>The next section will have screen shots of the annual plan.</a:t>
            </a:r>
          </a:p>
          <a:p>
            <a:pPr>
              <a:defRPr/>
            </a:pPr>
            <a:endParaRPr lang="en-US" sz="3600" dirty="0">
              <a:solidFill>
                <a:sysClr val="windowText" lastClr="000000"/>
              </a:solidFill>
            </a:endParaRPr>
          </a:p>
          <a:p>
            <a:pPr>
              <a:defRPr/>
            </a:pPr>
            <a:r>
              <a:rPr lang="en-US" sz="3600" dirty="0" smtClean="0">
                <a:solidFill>
                  <a:sysClr val="windowText" lastClr="000000"/>
                </a:solidFill>
              </a:rPr>
              <a:t>Because of the screen size, we suggest you go online and open up the annual plan template and follow along.</a:t>
            </a: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71298496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Annual Plan Section 1</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5" name="Rectangle 4"/>
          <p:cNvSpPr/>
          <p:nvPr/>
        </p:nvSpPr>
        <p:spPr>
          <a:xfrm>
            <a:off x="470262" y="3021656"/>
            <a:ext cx="12259147" cy="5213735"/>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Pct val="100000"/>
              <a:buFont typeface="Wingdings" panose="05000000000000000000" pitchFamily="2" charset="2"/>
              <a:buChar char="§"/>
              <a:tabLst/>
              <a:defRPr/>
            </a:pPr>
            <a:r>
              <a:rPr lang="en-US" altLang="en-US" sz="3200" b="1" dirty="0">
                <a:solidFill>
                  <a:srgbClr val="000000"/>
                </a:solidFill>
                <a:latin typeface="Trebuchet MS" pitchFamily="34" charset="0"/>
                <a:cs typeface="Arial" pitchFamily="34" charset="0"/>
              </a:rPr>
              <a:t>SECTION 1: PLANS &amp; GOALS</a:t>
            </a:r>
          </a:p>
          <a:p>
            <a:pPr marL="342900" marR="0" lvl="0" indent="-342900" algn="l" defTabSz="914400" rtl="0" eaLnBrk="0" fontAlgn="base" latinLnBrk="0" hangingPunct="0">
              <a:lnSpc>
                <a:spcPct val="100000"/>
              </a:lnSpc>
              <a:spcBef>
                <a:spcPct val="20000"/>
              </a:spcBef>
              <a:spcAft>
                <a:spcPct val="0"/>
              </a:spcAft>
              <a:buClrTx/>
              <a:buSzPct val="100000"/>
              <a:buFont typeface="Wingdings" panose="05000000000000000000" pitchFamily="2" charset="2"/>
              <a:buChar char="§"/>
              <a:tabLst/>
              <a:defRPr/>
            </a:pPr>
            <a:r>
              <a:rPr lang="en-US" altLang="en-US" sz="3200" b="1" dirty="0">
                <a:solidFill>
                  <a:srgbClr val="000000"/>
                </a:solidFill>
                <a:latin typeface="Trebuchet MS" pitchFamily="34" charset="0"/>
                <a:cs typeface="Arial" pitchFamily="34" charset="0"/>
              </a:rPr>
              <a:t>Executive Summary</a:t>
            </a:r>
          </a:p>
          <a:p>
            <a:pPr marL="342900" marR="0" lvl="0" indent="-342900" algn="l" defTabSz="914400" rtl="0" eaLnBrk="0" fontAlgn="base" latinLnBrk="0" hangingPunct="0">
              <a:lnSpc>
                <a:spcPct val="100000"/>
              </a:lnSpc>
              <a:spcBef>
                <a:spcPct val="20000"/>
              </a:spcBef>
              <a:spcAft>
                <a:spcPct val="0"/>
              </a:spcAft>
              <a:buClrTx/>
              <a:buSzPct val="100000"/>
              <a:buFont typeface="Wingdings" panose="05000000000000000000" pitchFamily="2" charset="2"/>
              <a:buChar char="§"/>
              <a:tabLst/>
              <a:defRPr/>
            </a:pPr>
            <a:r>
              <a:rPr lang="en-US" altLang="en-US" sz="3200" i="1" dirty="0">
                <a:solidFill>
                  <a:srgbClr val="000000"/>
                </a:solidFill>
                <a:latin typeface="Trebuchet MS" pitchFamily="34" charset="0"/>
                <a:cs typeface="Arial" pitchFamily="34" charset="0"/>
              </a:rPr>
              <a:t>Please provide an Executive Summary of your consortium’s implementation plan for the 2017– 18 Program Year.  In your summary, please include a narrative justifying how the planned allocations are consistent with your three-year adult education plan, a clear and concise description of your consortium’s vision, accomplishments made during the prior Program Year, and primary goals for the upcoming Program Year. (Limit: 500 words)</a:t>
            </a:r>
            <a:endParaRPr lang="en-US" altLang="en-US" sz="3200" dirty="0">
              <a:solidFill>
                <a:srgbClr val="000000"/>
              </a:solidFill>
              <a:latin typeface="Trebuchet MS" pitchFamily="34" charset="0"/>
              <a:cs typeface="Arial" pitchFamily="34" charset="0"/>
            </a:endParaRPr>
          </a:p>
        </p:txBody>
      </p:sp>
    </p:spTree>
    <p:extLst>
      <p:ext uri="{BB962C8B-B14F-4D97-AF65-F5344CB8AC3E}">
        <p14:creationId xmlns:p14="http://schemas.microsoft.com/office/powerpoint/2010/main" val="28682070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Annual Plan Section 1</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3" name="Picture 2"/>
          <p:cNvPicPr>
            <a:picLocks noChangeAspect="1"/>
          </p:cNvPicPr>
          <p:nvPr/>
        </p:nvPicPr>
        <p:blipFill>
          <a:blip r:embed="rId2"/>
          <a:stretch>
            <a:fillRect/>
          </a:stretch>
        </p:blipFill>
        <p:spPr>
          <a:xfrm>
            <a:off x="914400" y="2692400"/>
            <a:ext cx="11732576" cy="6072777"/>
          </a:xfrm>
          <a:prstGeom prst="rect">
            <a:avLst/>
          </a:prstGeom>
        </p:spPr>
      </p:pic>
    </p:spTree>
    <p:extLst>
      <p:ext uri="{BB962C8B-B14F-4D97-AF65-F5344CB8AC3E}">
        <p14:creationId xmlns:p14="http://schemas.microsoft.com/office/powerpoint/2010/main" val="9502321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Meeting Needs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7" name="Rectangle 6"/>
          <p:cNvSpPr/>
          <p:nvPr/>
        </p:nvSpPr>
        <p:spPr>
          <a:xfrm>
            <a:off x="483326" y="2848553"/>
            <a:ext cx="12246084" cy="2890663"/>
          </a:xfrm>
          <a:prstGeom prst="rect">
            <a:avLst/>
          </a:prstGeom>
        </p:spPr>
        <p:txBody>
          <a:bodyPr wrap="square">
            <a:spAutoFit/>
          </a:bodyPr>
          <a:lstStyle/>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r>
              <a:rPr lang="en-US" altLang="en-US" sz="3200" i="1" dirty="0">
                <a:solidFill>
                  <a:srgbClr val="000000"/>
                </a:solidFill>
                <a:latin typeface="Calibri" panose="020F0502020204030204" pitchFamily="34" charset="0"/>
                <a:cs typeface="Times New Roman" panose="02020603050405020304" pitchFamily="18" charset="0"/>
              </a:rPr>
              <a:t>What are the primary gaps / needs in your region? How are you meeting the adult education need and identifying the gaps or deficit in your region? Please provide the reasons for the gap between the need in the region and the types and levels of adult education services currently being offered?</a:t>
            </a:r>
            <a:endParaRPr lang="en-US" altLang="en-US" sz="3200" dirty="0">
              <a:solidFill>
                <a:srgbClr val="000000"/>
              </a:solidFill>
              <a:latin typeface="Calibri" panose="020F0502020204030204" pitchFamily="34" charset="0"/>
              <a:cs typeface="Times New Roman" panose="02020603050405020304" pitchFamily="18" charset="0"/>
            </a:endParaRPr>
          </a:p>
        </p:txBody>
      </p:sp>
      <p:sp>
        <p:nvSpPr>
          <p:cNvPr id="8" name="Rectangle 7"/>
          <p:cNvSpPr/>
          <p:nvPr/>
        </p:nvSpPr>
        <p:spPr>
          <a:xfrm>
            <a:off x="483326" y="5962736"/>
            <a:ext cx="11524344" cy="1569660"/>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Pct val="100000"/>
              <a:buFont typeface="Wingdings" panose="05000000000000000000" pitchFamily="2" charset="2"/>
              <a:buChar char="§"/>
              <a:tabLst/>
              <a:defRPr/>
            </a:pPr>
            <a:r>
              <a:rPr lang="en-US" altLang="en-US" sz="3200" i="1" dirty="0">
                <a:solidFill>
                  <a:srgbClr val="000000"/>
                </a:solidFill>
                <a:latin typeface="Calibri" panose="020F0502020204030204" pitchFamily="34" charset="0"/>
                <a:cs typeface="Times New Roman" panose="02020603050405020304" pitchFamily="18" charset="0"/>
              </a:rPr>
              <a:t>For 2017-18, what strategies are planned to incrementally increase capacity in identified gap areas and / or help maintain established levels of service (Must list at least one)?</a:t>
            </a:r>
          </a:p>
        </p:txBody>
      </p:sp>
    </p:spTree>
    <p:extLst>
      <p:ext uri="{BB962C8B-B14F-4D97-AF65-F5344CB8AC3E}">
        <p14:creationId xmlns:p14="http://schemas.microsoft.com/office/powerpoint/2010/main" val="65950744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Meeting Needs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3" name="Picture 2"/>
          <p:cNvPicPr>
            <a:picLocks noChangeAspect="1"/>
          </p:cNvPicPr>
          <p:nvPr/>
        </p:nvPicPr>
        <p:blipFill>
          <a:blip r:embed="rId2"/>
          <a:stretch>
            <a:fillRect/>
          </a:stretch>
        </p:blipFill>
        <p:spPr>
          <a:xfrm>
            <a:off x="365824" y="3141714"/>
            <a:ext cx="12501090" cy="5321697"/>
          </a:xfrm>
          <a:prstGeom prst="rect">
            <a:avLst/>
          </a:prstGeom>
        </p:spPr>
      </p:pic>
    </p:spTree>
    <p:extLst>
      <p:ext uri="{BB962C8B-B14F-4D97-AF65-F5344CB8AC3E}">
        <p14:creationId xmlns:p14="http://schemas.microsoft.com/office/powerpoint/2010/main" val="401207596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Meeting Needs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5" name="Picture 4"/>
          <p:cNvPicPr>
            <a:picLocks noChangeAspect="1"/>
          </p:cNvPicPr>
          <p:nvPr/>
        </p:nvPicPr>
        <p:blipFill>
          <a:blip r:embed="rId2"/>
          <a:stretch>
            <a:fillRect/>
          </a:stretch>
        </p:blipFill>
        <p:spPr>
          <a:xfrm>
            <a:off x="650238" y="2450522"/>
            <a:ext cx="12079171" cy="6794534"/>
          </a:xfrm>
          <a:prstGeom prst="rect">
            <a:avLst/>
          </a:prstGeom>
        </p:spPr>
      </p:pic>
    </p:spTree>
    <p:extLst>
      <p:ext uri="{BB962C8B-B14F-4D97-AF65-F5344CB8AC3E}">
        <p14:creationId xmlns:p14="http://schemas.microsoft.com/office/powerpoint/2010/main" val="21185612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Seamless Transitions </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r>
              <a:rPr lang="en-US" altLang="en-US" sz="3200" i="1" kern="0" dirty="0">
                <a:solidFill>
                  <a:srgbClr val="000000"/>
                </a:solidFill>
                <a:cs typeface="Times New Roman" panose="02020603050405020304" pitchFamily="18" charset="0"/>
              </a:rPr>
              <a:t>Explain how consortium members and partners are integrating existing programs and services and creating seamless transitions into post-secondary education or the workforce. Please also identify key challenges faced and / or overcome during the 2016–17 Program Year in your efforts to transition </a:t>
            </a:r>
            <a:r>
              <a:rPr lang="en-US" altLang="en-US" sz="3200" i="1" kern="0" dirty="0" smtClean="0">
                <a:solidFill>
                  <a:srgbClr val="000000"/>
                </a:solidFill>
                <a:cs typeface="Times New Roman" panose="02020603050405020304" pitchFamily="18" charset="0"/>
              </a:rPr>
              <a:t>students.</a:t>
            </a:r>
          </a:p>
          <a:p>
            <a:pPr marL="0" indent="0">
              <a:buNone/>
              <a:defRPr/>
            </a:pPr>
            <a:endParaRPr lang="en-US" altLang="en-US" sz="3200" i="1" kern="0" dirty="0" smtClean="0">
              <a:solidFill>
                <a:srgbClr val="000000"/>
              </a:solidFill>
              <a:cs typeface="Times New Roman" panose="02020603050405020304" pitchFamily="18" charset="0"/>
            </a:endParaRPr>
          </a:p>
          <a:p>
            <a:pPr marL="0" indent="0">
              <a:buNone/>
              <a:defRPr/>
            </a:pPr>
            <a:endParaRPr lang="en-US" altLang="en-US" sz="3200" i="1" kern="0" dirty="0">
              <a:solidFill>
                <a:srgbClr val="000000"/>
              </a:solidFill>
              <a:cs typeface="Times New Roman" panose="02020603050405020304" pitchFamily="18" charset="0"/>
            </a:endParaRPr>
          </a:p>
          <a:p>
            <a:pPr marL="0" lvl="0" indent="0" defTabSz="914400" eaLnBrk="0" fontAlgn="base" hangingPunct="0">
              <a:lnSpc>
                <a:spcPct val="115000"/>
              </a:lnSpc>
              <a:spcBef>
                <a:spcPts val="1000"/>
              </a:spcBef>
              <a:spcAft>
                <a:spcPts val="1000"/>
              </a:spcAft>
              <a:buSzPct val="100000"/>
              <a:buNone/>
            </a:pPr>
            <a:r>
              <a:rPr lang="en-US" altLang="en-US" sz="3200" i="1" kern="0" dirty="0">
                <a:solidFill>
                  <a:srgbClr val="000000"/>
                </a:solidFill>
                <a:cs typeface="Times New Roman" panose="02020603050405020304" pitchFamily="18" charset="0"/>
              </a:rPr>
              <a:t>For 2017-18, what strategies are planned to Integrate existing programs and create seamless transitions into postsecondary education or the workforce (Must list at least one)?</a:t>
            </a:r>
          </a:p>
          <a:p>
            <a:pPr marL="0" indent="0">
              <a:buNone/>
              <a:defRPr/>
            </a:pPr>
            <a:endParaRPr lang="en-US" sz="3200" i="1" kern="0" dirty="0">
              <a:solidFill>
                <a:srgbClr val="000000"/>
              </a:solidFill>
              <a:cs typeface="Times New Roman" panose="02020603050405020304" pitchFamily="18" charset="0"/>
            </a:endParaRPr>
          </a:p>
          <a:p>
            <a:pPr marL="0" indent="0">
              <a:buNone/>
              <a:defRPr/>
            </a:pPr>
            <a:endParaRPr lang="en-US" sz="2400" i="1" kern="0" dirty="0" smtClean="0">
              <a:solidFill>
                <a:srgbClr val="000000"/>
              </a:solidFill>
              <a:cs typeface="Times New Roman" panose="02020603050405020304" pitchFamily="18" charset="0"/>
            </a:endParaRPr>
          </a:p>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5168208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Seamless Transitions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3" name="Picture 2"/>
          <p:cNvPicPr>
            <a:picLocks noChangeAspect="1"/>
          </p:cNvPicPr>
          <p:nvPr/>
        </p:nvPicPr>
        <p:blipFill>
          <a:blip r:embed="rId2"/>
          <a:stretch>
            <a:fillRect/>
          </a:stretch>
        </p:blipFill>
        <p:spPr>
          <a:xfrm>
            <a:off x="509450" y="2468880"/>
            <a:ext cx="12093303" cy="6802483"/>
          </a:xfrm>
          <a:prstGeom prst="rect">
            <a:avLst/>
          </a:prstGeom>
        </p:spPr>
      </p:pic>
    </p:spTree>
    <p:extLst>
      <p:ext uri="{BB962C8B-B14F-4D97-AF65-F5344CB8AC3E}">
        <p14:creationId xmlns:p14="http://schemas.microsoft.com/office/powerpoint/2010/main" val="26459719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Seamless Transitions 2</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5" name="Picture 4"/>
          <p:cNvPicPr>
            <a:picLocks noChangeAspect="1"/>
          </p:cNvPicPr>
          <p:nvPr/>
        </p:nvPicPr>
        <p:blipFill>
          <a:blip r:embed="rId2"/>
          <a:stretch>
            <a:fillRect/>
          </a:stretch>
        </p:blipFill>
        <p:spPr>
          <a:xfrm>
            <a:off x="299912" y="2594095"/>
            <a:ext cx="12429498" cy="6991592"/>
          </a:xfrm>
          <a:prstGeom prst="rect">
            <a:avLst/>
          </a:prstGeom>
        </p:spPr>
      </p:pic>
    </p:spTree>
    <p:extLst>
      <p:ext uri="{BB962C8B-B14F-4D97-AF65-F5344CB8AC3E}">
        <p14:creationId xmlns:p14="http://schemas.microsoft.com/office/powerpoint/2010/main" val="40068037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Student Acceleration</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r>
              <a:rPr lang="en-US" altLang="en-US" sz="3200" i="1" kern="0" dirty="0">
                <a:solidFill>
                  <a:srgbClr val="000000"/>
                </a:solidFill>
                <a:cs typeface="Times New Roman" panose="02020603050405020304" pitchFamily="18" charset="0"/>
              </a:rPr>
              <a:t>Explain how your consortium members and partners have employed approaches proven to accelerate a student’s progress toward his or her academic or career goals, such as contextualized basic skills and career technical education, and other joint programming strategies between adult education, post-secondary institutions, and career technical </a:t>
            </a:r>
            <a:r>
              <a:rPr lang="en-US" altLang="en-US" sz="3200" i="1" kern="0" dirty="0" smtClean="0">
                <a:solidFill>
                  <a:srgbClr val="000000"/>
                </a:solidFill>
                <a:cs typeface="Times New Roman" panose="02020603050405020304" pitchFamily="18" charset="0"/>
              </a:rPr>
              <a:t>education</a:t>
            </a:r>
          </a:p>
          <a:p>
            <a:pPr marL="0" lvl="0" indent="0" defTabSz="914400" eaLnBrk="0" fontAlgn="base" hangingPunct="0">
              <a:lnSpc>
                <a:spcPct val="115000"/>
              </a:lnSpc>
              <a:spcBef>
                <a:spcPts val="1000"/>
              </a:spcBef>
              <a:spcAft>
                <a:spcPts val="1000"/>
              </a:spcAft>
              <a:buSzPct val="100000"/>
              <a:buNone/>
            </a:pPr>
            <a:endParaRPr lang="en-US" altLang="en-US" sz="3200" i="1" kern="0" dirty="0">
              <a:solidFill>
                <a:srgbClr val="000000"/>
              </a:solidFill>
              <a:cs typeface="Times New Roman" panose="02020603050405020304" pitchFamily="18" charset="0"/>
            </a:endParaRPr>
          </a:p>
          <a:p>
            <a:pPr marL="0" lvl="0" indent="0" defTabSz="914400" eaLnBrk="0" fontAlgn="base" hangingPunct="0">
              <a:lnSpc>
                <a:spcPct val="115000"/>
              </a:lnSpc>
              <a:spcBef>
                <a:spcPts val="1000"/>
              </a:spcBef>
              <a:spcAft>
                <a:spcPts val="1000"/>
              </a:spcAft>
              <a:buSzPct val="100000"/>
              <a:buNone/>
            </a:pPr>
            <a:r>
              <a:rPr lang="en-US" altLang="en-US" sz="3200" i="1" kern="0" dirty="0" smtClean="0">
                <a:solidFill>
                  <a:srgbClr val="000000"/>
                </a:solidFill>
                <a:cs typeface="Times New Roman" panose="02020603050405020304" pitchFamily="18" charset="0"/>
              </a:rPr>
              <a:t>For </a:t>
            </a:r>
            <a:r>
              <a:rPr lang="en-US" altLang="en-US" sz="3200" i="1" kern="0" dirty="0">
                <a:solidFill>
                  <a:srgbClr val="000000"/>
                </a:solidFill>
                <a:cs typeface="Times New Roman" panose="02020603050405020304" pitchFamily="18" charset="0"/>
              </a:rPr>
              <a:t>2017-18, what strategies are planned to accelerate student progress (Must list at least one)?</a:t>
            </a:r>
          </a:p>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5" name="Rectangle 4"/>
          <p:cNvSpPr/>
          <p:nvPr/>
        </p:nvSpPr>
        <p:spPr>
          <a:xfrm>
            <a:off x="522514" y="2937080"/>
            <a:ext cx="12017828" cy="3046988"/>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3200" b="0" i="1" u="none" strike="noStrike" kern="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3200" i="1" dirty="0">
              <a:solidFill>
                <a:srgbClr val="000000"/>
              </a:solidFill>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3200" b="0" i="1" u="none" strike="noStrike" kern="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3200" i="1" dirty="0">
              <a:solidFill>
                <a:srgbClr val="000000"/>
              </a:solidFill>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3200" b="0" i="1" u="none" strike="noStrike" kern="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110556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6411" y="2683042"/>
            <a:ext cx="12848389" cy="3785652"/>
          </a:xfrm>
          <a:prstGeom prst="rect">
            <a:avLst/>
          </a:prstGeom>
        </p:spPr>
        <p:txBody>
          <a:bodyPr wrap="square">
            <a:spAutoFit/>
          </a:bodyPr>
          <a:lstStyle/>
          <a:p>
            <a:r>
              <a:rPr lang="en-US" sz="4800" dirty="0" smtClean="0">
                <a:solidFill>
                  <a:schemeClr val="bg1"/>
                </a:solidFill>
              </a:rPr>
              <a:t>AEBG Webinar</a:t>
            </a:r>
            <a:endParaRPr lang="en-US" sz="4800" dirty="0">
              <a:solidFill>
                <a:schemeClr val="bg1"/>
              </a:solidFill>
            </a:endParaRPr>
          </a:p>
          <a:p>
            <a:endParaRPr lang="en-US" sz="4800" dirty="0" smtClean="0">
              <a:solidFill>
                <a:schemeClr val="bg1"/>
              </a:solidFill>
            </a:endParaRPr>
          </a:p>
          <a:p>
            <a:r>
              <a:rPr lang="en-US" sz="4800" dirty="0" smtClean="0">
                <a:solidFill>
                  <a:schemeClr val="bg1"/>
                </a:solidFill>
              </a:rPr>
              <a:t>Annual Plan</a:t>
            </a:r>
            <a:endParaRPr lang="en-US" sz="4800" dirty="0">
              <a:solidFill>
                <a:schemeClr val="bg1"/>
              </a:solidFill>
            </a:endParaRPr>
          </a:p>
          <a:p>
            <a:r>
              <a:rPr lang="en-US" sz="4800" dirty="0" smtClean="0">
                <a:solidFill>
                  <a:schemeClr val="bg1"/>
                </a:solidFill>
              </a:rPr>
              <a:t>June 23,2017</a:t>
            </a:r>
            <a:endParaRPr lang="en-US" sz="4800" dirty="0">
              <a:solidFill>
                <a:schemeClr val="bg1"/>
              </a:solidFill>
            </a:endParaRPr>
          </a:p>
          <a:p>
            <a:endParaRPr lang="en-US" sz="4800" dirty="0">
              <a:solidFill>
                <a:schemeClr val="bg1"/>
              </a:solidFill>
            </a:endParaRPr>
          </a:p>
        </p:txBody>
      </p:sp>
    </p:spTree>
    <p:extLst>
      <p:ext uri="{BB962C8B-B14F-4D97-AF65-F5344CB8AC3E}">
        <p14:creationId xmlns:p14="http://schemas.microsoft.com/office/powerpoint/2010/main" val="350833034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Student Acceleration</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3" name="Picture 2"/>
          <p:cNvPicPr>
            <a:picLocks noChangeAspect="1"/>
          </p:cNvPicPr>
          <p:nvPr/>
        </p:nvPicPr>
        <p:blipFill>
          <a:blip r:embed="rId2"/>
          <a:stretch>
            <a:fillRect/>
          </a:stretch>
        </p:blipFill>
        <p:spPr>
          <a:xfrm>
            <a:off x="506548" y="2468880"/>
            <a:ext cx="12079172" cy="6794535"/>
          </a:xfrm>
          <a:prstGeom prst="rect">
            <a:avLst/>
          </a:prstGeom>
        </p:spPr>
      </p:pic>
    </p:spTree>
    <p:extLst>
      <p:ext uri="{BB962C8B-B14F-4D97-AF65-F5344CB8AC3E}">
        <p14:creationId xmlns:p14="http://schemas.microsoft.com/office/powerpoint/2010/main" val="18871306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Shared PD</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3" name="Rectangle 2"/>
          <p:cNvSpPr/>
          <p:nvPr/>
        </p:nvSpPr>
        <p:spPr>
          <a:xfrm>
            <a:off x="365824" y="3344073"/>
            <a:ext cx="12527216" cy="8329460"/>
          </a:xfrm>
          <a:prstGeom prst="rect">
            <a:avLst/>
          </a:prstGeom>
        </p:spPr>
        <p:txBody>
          <a:bodyPr wrap="square">
            <a:spAutoFit/>
          </a:bodyPr>
          <a:lstStyle/>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r>
              <a:rPr lang="en-US" altLang="en-US" sz="3200" i="1" dirty="0">
                <a:solidFill>
                  <a:srgbClr val="000000"/>
                </a:solidFill>
                <a:latin typeface="Calibri" panose="020F0502020204030204" pitchFamily="34" charset="0"/>
                <a:cs typeface="Times New Roman" panose="02020603050405020304" pitchFamily="18" charset="0"/>
              </a:rPr>
              <a:t>Explain how your consortium has collaborated in the provision of ongoing professional development opportunities for faculty and other staff to help them achieve greater program integration, consortium alignment, and improve student outcomes</a:t>
            </a:r>
            <a:r>
              <a:rPr lang="en-US" altLang="en-US" sz="3200" i="1" dirty="0" smtClean="0">
                <a:solidFill>
                  <a:srgbClr val="000000"/>
                </a:solidFill>
                <a:latin typeface="Calibri" panose="020F0502020204030204" pitchFamily="34" charset="0"/>
                <a:cs typeface="Times New Roman" panose="02020603050405020304" pitchFamily="18" charset="0"/>
              </a:rPr>
              <a:t>.</a:t>
            </a:r>
          </a:p>
          <a:p>
            <a:pPr marR="0" lvl="0" algn="l" defTabSz="914400" rtl="0" eaLnBrk="0" fontAlgn="base" latinLnBrk="0" hangingPunct="0">
              <a:lnSpc>
                <a:spcPct val="115000"/>
              </a:lnSpc>
              <a:spcBef>
                <a:spcPts val="1000"/>
              </a:spcBef>
              <a:spcAft>
                <a:spcPts val="1000"/>
              </a:spcAft>
              <a:buClrTx/>
              <a:buSzPct val="100000"/>
              <a:tabLst/>
              <a:defRPr/>
            </a:pPr>
            <a:endParaRPr lang="en-US" altLang="en-US" sz="3200" i="1" dirty="0">
              <a:solidFill>
                <a:srgbClr val="000000"/>
              </a:solidFill>
              <a:latin typeface="Calibri" panose="020F0502020204030204" pitchFamily="34" charset="0"/>
              <a:cs typeface="Times New Roman" panose="02020603050405020304" pitchFamily="18" charset="0"/>
            </a:endParaRPr>
          </a:p>
          <a:p>
            <a:pPr marR="0" lvl="0" algn="l" defTabSz="914400" rtl="0" eaLnBrk="0" fontAlgn="base" latinLnBrk="0" hangingPunct="0">
              <a:lnSpc>
                <a:spcPct val="115000"/>
              </a:lnSpc>
              <a:spcBef>
                <a:spcPts val="1000"/>
              </a:spcBef>
              <a:spcAft>
                <a:spcPts val="1000"/>
              </a:spcAft>
              <a:buClrTx/>
              <a:buSzPct val="100000"/>
              <a:tabLst/>
              <a:defRPr/>
            </a:pPr>
            <a:r>
              <a:rPr lang="en-US" altLang="en-US" sz="3200" i="1" dirty="0" smtClean="0">
                <a:solidFill>
                  <a:srgbClr val="000000"/>
                </a:solidFill>
                <a:latin typeface="Calibri" panose="020F0502020204030204" pitchFamily="34" charset="0"/>
                <a:cs typeface="Times New Roman" panose="02020603050405020304" pitchFamily="18" charset="0"/>
              </a:rPr>
              <a:t>For </a:t>
            </a:r>
            <a:r>
              <a:rPr lang="en-US" altLang="en-US" sz="3200" i="1" dirty="0">
                <a:solidFill>
                  <a:srgbClr val="000000"/>
                </a:solidFill>
                <a:latin typeface="Calibri" panose="020F0502020204030204" pitchFamily="34" charset="0"/>
                <a:cs typeface="Times New Roman" panose="02020603050405020304" pitchFamily="18" charset="0"/>
              </a:rPr>
              <a:t>2017-18, what strategies are planned to provide shared professional development (Must list at least one)?</a:t>
            </a:r>
          </a:p>
          <a:p>
            <a:pPr marR="0" lvl="0" algn="l" defTabSz="914400" rtl="0" eaLnBrk="0" fontAlgn="base" latinLnBrk="0" hangingPunct="0">
              <a:lnSpc>
                <a:spcPct val="115000"/>
              </a:lnSpc>
              <a:spcBef>
                <a:spcPts val="1000"/>
              </a:spcBef>
              <a:spcAft>
                <a:spcPts val="1000"/>
              </a:spcAft>
              <a:buClrTx/>
              <a:buSzPct val="100000"/>
              <a:tabLst/>
              <a:defRPr/>
            </a:pPr>
            <a:endParaRPr lang="en-US" altLang="en-US" sz="2800" i="1" dirty="0" smtClean="0">
              <a:solidFill>
                <a:srgbClr val="000000"/>
              </a:solidFill>
              <a:latin typeface="Calibri" panose="020F0502020204030204" pitchFamily="34" charset="0"/>
              <a:cs typeface="Times New Roman" panose="02020603050405020304" pitchFamily="18" charset="0"/>
            </a:endParaRPr>
          </a:p>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endParaRPr lang="en-US" altLang="en-US" sz="2800" i="1" dirty="0">
              <a:solidFill>
                <a:srgbClr val="000000"/>
              </a:solidFill>
              <a:latin typeface="Calibri" panose="020F0502020204030204" pitchFamily="34" charset="0"/>
              <a:cs typeface="Times New Roman" panose="02020603050405020304" pitchFamily="18" charset="0"/>
            </a:endParaRPr>
          </a:p>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endParaRPr lang="en-US" altLang="en-US" sz="2800" i="1" dirty="0">
              <a:solidFill>
                <a:srgbClr val="000000"/>
              </a:solidFill>
              <a:latin typeface="Calibri" panose="020F0502020204030204" pitchFamily="34" charset="0"/>
              <a:cs typeface="Times New Roman" panose="02020603050405020304" pitchFamily="18" charset="0"/>
            </a:endParaRPr>
          </a:p>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endParaRPr lang="en-US" altLang="en-US" sz="2800" i="1" dirty="0" smtClean="0">
              <a:solidFill>
                <a:srgbClr val="000000"/>
              </a:solidFill>
              <a:latin typeface="Calibri" panose="020F0502020204030204" pitchFamily="34" charset="0"/>
              <a:cs typeface="Times New Roman" panose="02020603050405020304" pitchFamily="18" charset="0"/>
            </a:endParaRPr>
          </a:p>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endParaRPr lang="en-US" altLang="en-US" sz="2800" dirty="0">
              <a:solidFill>
                <a:srgbClr val="0000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969636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Shared PD</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5" name="Picture 4"/>
          <p:cNvPicPr>
            <a:picLocks noChangeAspect="1"/>
          </p:cNvPicPr>
          <p:nvPr/>
        </p:nvPicPr>
        <p:blipFill>
          <a:blip r:embed="rId2"/>
          <a:stretch>
            <a:fillRect/>
          </a:stretch>
        </p:blipFill>
        <p:spPr>
          <a:xfrm>
            <a:off x="397883" y="2594503"/>
            <a:ext cx="12331527" cy="6936484"/>
          </a:xfrm>
          <a:prstGeom prst="rect">
            <a:avLst/>
          </a:prstGeom>
        </p:spPr>
      </p:pic>
    </p:spTree>
    <p:extLst>
      <p:ext uri="{BB962C8B-B14F-4D97-AF65-F5344CB8AC3E}">
        <p14:creationId xmlns:p14="http://schemas.microsoft.com/office/powerpoint/2010/main" val="212837774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Leveraging Resources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6" name="Rectangle 5"/>
          <p:cNvSpPr/>
          <p:nvPr/>
        </p:nvSpPr>
        <p:spPr>
          <a:xfrm>
            <a:off x="650239" y="2891641"/>
            <a:ext cx="12216675" cy="7926272"/>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en-US" sz="3200" b="0" i="1" u="none" strike="noStrike" kern="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rPr>
              <a:t>See the attached adult education fiscal resources table on your consortium fact sheet. Explain how your consortium is leveraging and braiding these funds sources including those provided by consortium members and partners, incorporating existing regional structures, and reaching out to stakeholders and partners for participation and input.</a:t>
            </a:r>
            <a:endParaRPr lang="en-US" sz="3200" i="1" dirty="0">
              <a:solidFill>
                <a:srgbClr val="000000"/>
              </a:solidFill>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3200" i="1" dirty="0">
              <a:solidFill>
                <a:srgbClr val="000000"/>
              </a:solidFill>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3200" i="1" dirty="0">
              <a:solidFill>
                <a:srgbClr val="000000"/>
              </a:solidFill>
              <a:latin typeface="Calibri" panose="020F0502020204030204" pitchFamily="34" charset="0"/>
              <a:cs typeface="Times New Roman" panose="02020603050405020304" pitchFamily="18" charset="0"/>
            </a:endParaRPr>
          </a:p>
          <a:p>
            <a:pPr marR="0" lvl="0" algn="l" defTabSz="914400" rtl="0" eaLnBrk="0" fontAlgn="base" latinLnBrk="0" hangingPunct="0">
              <a:lnSpc>
                <a:spcPct val="115000"/>
              </a:lnSpc>
              <a:spcBef>
                <a:spcPts val="1000"/>
              </a:spcBef>
              <a:spcAft>
                <a:spcPts val="1000"/>
              </a:spcAft>
              <a:buClrTx/>
              <a:buSzPct val="100000"/>
              <a:tabLst/>
              <a:defRPr/>
            </a:pPr>
            <a:r>
              <a:rPr lang="en-US" altLang="en-US" sz="3200" i="1" dirty="0">
                <a:solidFill>
                  <a:srgbClr val="000000"/>
                </a:solidFill>
                <a:latin typeface="Calibri" panose="020F0502020204030204" pitchFamily="34" charset="0"/>
                <a:cs typeface="Times New Roman" panose="02020603050405020304" pitchFamily="18" charset="0"/>
              </a:rPr>
              <a:t>For 2017-18, what strategies are planned to leverage existing regional structures, including, but not limited to, with local workforce investment areas (Must list at least one)?</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800" b="0" i="1" u="none" strike="noStrike" kern="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2800" i="1" dirty="0">
              <a:solidFill>
                <a:srgbClr val="000000"/>
              </a:solidFill>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800" b="0" i="1" u="none" strike="noStrike" kern="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sz="2800" i="1" dirty="0">
              <a:solidFill>
                <a:srgbClr val="000000"/>
              </a:solidFill>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800" b="0" i="1" u="none" strike="noStrike" kern="0" cap="none" spc="0" normalizeH="0" baseline="0" noProof="0" dirty="0" smtClean="0">
              <a:ln>
                <a:noFill/>
              </a:ln>
              <a:solidFill>
                <a:srgbClr val="000000"/>
              </a:solidFill>
              <a:effectLst/>
              <a:uLnTx/>
              <a:uFillTx/>
              <a:latin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5474729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Leveraging Resources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5" name="Picture 4"/>
          <p:cNvPicPr>
            <a:picLocks noChangeAspect="1"/>
          </p:cNvPicPr>
          <p:nvPr/>
        </p:nvPicPr>
        <p:blipFill>
          <a:blip r:embed="rId2"/>
          <a:stretch>
            <a:fillRect/>
          </a:stretch>
        </p:blipFill>
        <p:spPr>
          <a:xfrm>
            <a:off x="427103" y="2468880"/>
            <a:ext cx="12302307" cy="6920048"/>
          </a:xfrm>
          <a:prstGeom prst="rect">
            <a:avLst/>
          </a:prstGeom>
        </p:spPr>
      </p:pic>
    </p:spTree>
    <p:extLst>
      <p:ext uri="{BB962C8B-B14F-4D97-AF65-F5344CB8AC3E}">
        <p14:creationId xmlns:p14="http://schemas.microsoft.com/office/powerpoint/2010/main" val="267466374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Leveraging Resources 2</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3" name="Picture 2"/>
          <p:cNvPicPr>
            <a:picLocks noChangeAspect="1"/>
          </p:cNvPicPr>
          <p:nvPr/>
        </p:nvPicPr>
        <p:blipFill>
          <a:blip r:embed="rId2"/>
          <a:stretch>
            <a:fillRect/>
          </a:stretch>
        </p:blipFill>
        <p:spPr>
          <a:xfrm>
            <a:off x="221289" y="2692400"/>
            <a:ext cx="12285806" cy="6910766"/>
          </a:xfrm>
          <a:prstGeom prst="rect">
            <a:avLst/>
          </a:prstGeom>
        </p:spPr>
      </p:pic>
    </p:spTree>
    <p:extLst>
      <p:ext uri="{BB962C8B-B14F-4D97-AF65-F5344CB8AC3E}">
        <p14:creationId xmlns:p14="http://schemas.microsoft.com/office/powerpoint/2010/main" val="83541398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Section 2</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6" name="Rectangle 5"/>
          <p:cNvSpPr/>
          <p:nvPr/>
        </p:nvSpPr>
        <p:spPr>
          <a:xfrm>
            <a:off x="650239" y="2692400"/>
            <a:ext cx="11890104" cy="5797100"/>
          </a:xfrm>
          <a:prstGeom prst="rect">
            <a:avLst/>
          </a:prstGeom>
        </p:spPr>
        <p:txBody>
          <a:bodyPr wrap="square">
            <a:spAutoFit/>
          </a:bodyPr>
          <a:lstStyle/>
          <a:p>
            <a:pPr marL="0" marR="0" lvl="0" indent="-342900" algn="l" defTabSz="914400" rtl="0" eaLnBrk="0" fontAlgn="base" latinLnBrk="0" hangingPunct="0">
              <a:lnSpc>
                <a:spcPct val="115000"/>
              </a:lnSpc>
              <a:spcBef>
                <a:spcPts val="1000"/>
              </a:spcBef>
              <a:spcAft>
                <a:spcPct val="0"/>
              </a:spcAft>
              <a:buClrTx/>
              <a:buSzPct val="100000"/>
              <a:buFont typeface="Wingdings" panose="05000000000000000000" pitchFamily="2" charset="2"/>
              <a:buChar char="§"/>
              <a:tabLst/>
              <a:defRPr/>
            </a:pPr>
            <a:r>
              <a:rPr lang="en-US" altLang="en-US" sz="3200" b="1" dirty="0">
                <a:solidFill>
                  <a:srgbClr val="000000"/>
                </a:solidFill>
                <a:latin typeface="Franklin Gothic Book" panose="020B0503020102020204" pitchFamily="34" charset="0"/>
                <a:cs typeface="Arial" pitchFamily="34" charset="0"/>
              </a:rPr>
              <a:t>SECTION 2: FISCAL MANAGEMENT</a:t>
            </a:r>
          </a:p>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r>
              <a:rPr lang="en-US" altLang="en-US" sz="3200" i="1" dirty="0">
                <a:solidFill>
                  <a:srgbClr val="000000"/>
                </a:solidFill>
                <a:latin typeface="Calibri" panose="020F0502020204030204" pitchFamily="34" charset="0"/>
                <a:cs typeface="Times New Roman" panose="02020603050405020304" pitchFamily="18" charset="0"/>
              </a:rPr>
              <a:t>Please provide an update on your AEBG fiscal spending. In the table below, identify the total MOE &amp; Non-MOE funding spent or encumbered for the 2015-16 and 2016-17 program years. </a:t>
            </a:r>
          </a:p>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r>
              <a:rPr lang="en-US" altLang="en-US" sz="3200" i="1" dirty="0">
                <a:solidFill>
                  <a:srgbClr val="000000"/>
                </a:solidFill>
                <a:latin typeface="Calibri" panose="020F0502020204030204" pitchFamily="34" charset="0"/>
                <a:cs typeface="Times New Roman" panose="02020603050405020304" pitchFamily="18" charset="0"/>
              </a:rPr>
              <a:t>Please identify challenges faced related to spending or encumbering AEBG funding.</a:t>
            </a:r>
          </a:p>
          <a:p>
            <a:pPr marL="0" marR="0" lvl="0" indent="-342900" algn="l" defTabSz="914400" rtl="0" eaLnBrk="0" fontAlgn="base" latinLnBrk="0" hangingPunct="0">
              <a:lnSpc>
                <a:spcPct val="115000"/>
              </a:lnSpc>
              <a:spcBef>
                <a:spcPts val="1000"/>
              </a:spcBef>
              <a:spcAft>
                <a:spcPts val="1000"/>
              </a:spcAft>
              <a:buClrTx/>
              <a:buSzPct val="100000"/>
              <a:buFont typeface="Wingdings" panose="05000000000000000000" pitchFamily="2" charset="2"/>
              <a:buChar char="§"/>
              <a:tabLst/>
              <a:defRPr/>
            </a:pPr>
            <a:r>
              <a:rPr lang="en-US" altLang="en-US" sz="3200" i="1" dirty="0">
                <a:solidFill>
                  <a:srgbClr val="000000"/>
                </a:solidFill>
                <a:latin typeface="Calibri" panose="020F0502020204030204" pitchFamily="34" charset="0"/>
                <a:cs typeface="Times New Roman" panose="02020603050405020304" pitchFamily="18" charset="0"/>
              </a:rPr>
              <a:t>Please describe your approach to incorporating remaining funds from 2015-16 and 2016-17 into activities planned for 2017-18. (Limit: 250 words)</a:t>
            </a:r>
            <a:endParaRPr lang="en-US" altLang="en-US" sz="3200" dirty="0">
              <a:solidFill>
                <a:srgbClr val="0000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3666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Section 2 Fiscal </a:t>
            </a:r>
            <a:r>
              <a:rPr lang="en-US" b="1" dirty="0" err="1" smtClean="0"/>
              <a:t>Mgmt</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5" name="Picture 4"/>
          <p:cNvPicPr>
            <a:picLocks noChangeAspect="1"/>
          </p:cNvPicPr>
          <p:nvPr/>
        </p:nvPicPr>
        <p:blipFill>
          <a:blip r:embed="rId2"/>
          <a:stretch>
            <a:fillRect/>
          </a:stretch>
        </p:blipFill>
        <p:spPr>
          <a:xfrm>
            <a:off x="456111" y="2692400"/>
            <a:ext cx="11906450" cy="6697378"/>
          </a:xfrm>
          <a:prstGeom prst="rect">
            <a:avLst/>
          </a:prstGeom>
        </p:spPr>
      </p:pic>
    </p:spTree>
    <p:extLst>
      <p:ext uri="{BB962C8B-B14F-4D97-AF65-F5344CB8AC3E}">
        <p14:creationId xmlns:p14="http://schemas.microsoft.com/office/powerpoint/2010/main" val="278367406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Section 2 Fiscal </a:t>
            </a:r>
            <a:r>
              <a:rPr lang="en-US" b="1" dirty="0" err="1" smtClean="0"/>
              <a:t>Mgmt</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3" name="Picture 2"/>
          <p:cNvPicPr>
            <a:picLocks noChangeAspect="1"/>
          </p:cNvPicPr>
          <p:nvPr/>
        </p:nvPicPr>
        <p:blipFill>
          <a:blip r:embed="rId2"/>
          <a:stretch>
            <a:fillRect/>
          </a:stretch>
        </p:blipFill>
        <p:spPr>
          <a:xfrm>
            <a:off x="740611" y="2569301"/>
            <a:ext cx="11988799" cy="6743700"/>
          </a:xfrm>
          <a:prstGeom prst="rect">
            <a:avLst/>
          </a:prstGeom>
        </p:spPr>
      </p:pic>
    </p:spTree>
    <p:extLst>
      <p:ext uri="{BB962C8B-B14F-4D97-AF65-F5344CB8AC3E}">
        <p14:creationId xmlns:p14="http://schemas.microsoft.com/office/powerpoint/2010/main" val="16793739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824" y="1714955"/>
            <a:ext cx="11996737" cy="753925"/>
          </a:xfrm>
        </p:spPr>
        <p:txBody>
          <a:bodyPr/>
          <a:lstStyle/>
          <a:p>
            <a:r>
              <a:rPr lang="en-US" b="1" dirty="0" smtClean="0"/>
              <a:t>Annual Plan General Assurances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022" y="2571584"/>
            <a:ext cx="11782697" cy="634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115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t>Agenda</a:t>
            </a:r>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a:defRPr/>
            </a:pPr>
            <a:r>
              <a:rPr lang="en-US" sz="4800" dirty="0" smtClean="0">
                <a:solidFill>
                  <a:sysClr val="windowText" lastClr="000000"/>
                </a:solidFill>
              </a:rPr>
              <a:t>Annual Plan Basics &amp; Framework</a:t>
            </a:r>
          </a:p>
          <a:p>
            <a:pPr>
              <a:defRPr/>
            </a:pPr>
            <a:r>
              <a:rPr lang="en-US" sz="4800" dirty="0" smtClean="0">
                <a:solidFill>
                  <a:sysClr val="windowText" lastClr="000000"/>
                </a:solidFill>
              </a:rPr>
              <a:t>Where to access the annual plan</a:t>
            </a:r>
          </a:p>
          <a:p>
            <a:pPr>
              <a:defRPr/>
            </a:pPr>
            <a:r>
              <a:rPr lang="en-US" sz="4800" dirty="0" smtClean="0">
                <a:solidFill>
                  <a:sysClr val="windowText" lastClr="000000"/>
                </a:solidFill>
              </a:rPr>
              <a:t>How to complete &amp; submit the annual plan</a:t>
            </a:r>
          </a:p>
          <a:p>
            <a:pPr>
              <a:defRPr/>
            </a:pPr>
            <a:r>
              <a:rPr lang="en-US" sz="4800" dirty="0" smtClean="0">
                <a:solidFill>
                  <a:sysClr val="windowText" lastClr="000000"/>
                </a:solidFill>
              </a:rPr>
              <a:t>Understanding the general assurances</a:t>
            </a:r>
            <a:endParaRPr lang="en-US" sz="4800" dirty="0">
              <a:solidFill>
                <a:sysClr val="windowText" lastClr="000000"/>
              </a:solidFill>
            </a:endParaRPr>
          </a:p>
          <a:p>
            <a:pPr lvl="0">
              <a:defRPr/>
            </a:pPr>
            <a:r>
              <a:rPr lang="en-US" sz="4800" dirty="0" smtClean="0">
                <a:solidFill>
                  <a:sysClr val="windowText" lastClr="000000"/>
                </a:solidFill>
              </a:rPr>
              <a:t>Use of the fact sheets</a:t>
            </a:r>
          </a:p>
          <a:p>
            <a:pPr lvl="0">
              <a:defRPr/>
            </a:pPr>
            <a:r>
              <a:rPr lang="en-US" sz="4800" dirty="0" smtClean="0">
                <a:solidFill>
                  <a:sysClr val="windowText" lastClr="000000"/>
                </a:solidFill>
              </a:rPr>
              <a:t>New fiscal system</a:t>
            </a:r>
          </a:p>
          <a:p>
            <a:pPr lvl="0">
              <a:defRPr/>
            </a:pPr>
            <a:r>
              <a:rPr lang="en-US" sz="4800" dirty="0" smtClean="0">
                <a:solidFill>
                  <a:sysClr val="windowText" lastClr="000000"/>
                </a:solidFill>
              </a:rPr>
              <a:t>Questions</a:t>
            </a: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16219276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7913" y="2624667"/>
            <a:ext cx="11996737" cy="6099490"/>
          </a:xfrm>
        </p:spPr>
        <p:txBody>
          <a:bodyPr/>
          <a:lstStyle/>
          <a:p>
            <a:pPr marL="685800" indent="-685800" algn="l">
              <a:buFont typeface="Arial" charset="0"/>
              <a:buChar char="•"/>
            </a:pPr>
            <a:r>
              <a:rPr lang="en-US" sz="3200" dirty="0" smtClean="0"/>
              <a:t>Intended to support </a:t>
            </a:r>
            <a:r>
              <a:rPr lang="en-US" sz="3200" smtClean="0"/>
              <a:t>regional planning</a:t>
            </a:r>
            <a:endParaRPr lang="en-US" sz="3200" dirty="0" smtClean="0"/>
          </a:p>
          <a:p>
            <a:pPr marL="685800" indent="-685800" algn="l">
              <a:buFont typeface="Arial" charset="0"/>
              <a:buChar char="•"/>
            </a:pPr>
            <a:r>
              <a:rPr lang="en-US" sz="3200" dirty="0"/>
              <a:t>Demographic data is derived from ESRI 2014-15 and ACS 2015 5-year estimates used to develop the funding formula for the AEBG Office</a:t>
            </a:r>
            <a:r>
              <a:rPr lang="en-US" sz="3200" dirty="0" smtClean="0"/>
              <a:t>.</a:t>
            </a:r>
          </a:p>
          <a:p>
            <a:pPr marL="685800" indent="-685800" algn="l">
              <a:buFont typeface="Arial" charset="0"/>
              <a:buChar char="•"/>
            </a:pPr>
            <a:r>
              <a:rPr lang="en-US" sz="3200" dirty="0" smtClean="0"/>
              <a:t>Students served </a:t>
            </a:r>
            <a:r>
              <a:rPr lang="en-US" sz="3200" dirty="0"/>
              <a:t>are unduplicated within but not across program areas. </a:t>
            </a:r>
            <a:endParaRPr lang="en-US" sz="3200" dirty="0" smtClean="0"/>
          </a:p>
          <a:p>
            <a:pPr marL="1035050" lvl="3" indent="-300038" algn="l">
              <a:buFont typeface="Arial" charset="0"/>
              <a:buChar char="•"/>
            </a:pPr>
            <a:r>
              <a:rPr lang="en-US" sz="1800" dirty="0" smtClean="0"/>
              <a:t>K-12 </a:t>
            </a:r>
            <a:r>
              <a:rPr lang="en-US" sz="1800" dirty="0"/>
              <a:t>data is self-reported for years 12-13, 13-14, and 15-16; data for 14-15 is estimated where data for 12-13, 13-14, and 15-16 were present. </a:t>
            </a:r>
            <a:endParaRPr lang="en-US" sz="1800" dirty="0" smtClean="0"/>
          </a:p>
          <a:p>
            <a:pPr marL="1035050" lvl="3" indent="-300038" algn="l">
              <a:buFont typeface="Arial" charset="0"/>
              <a:buChar char="•"/>
            </a:pPr>
            <a:r>
              <a:rPr lang="en-US" sz="1800" dirty="0" smtClean="0"/>
              <a:t>Community </a:t>
            </a:r>
            <a:r>
              <a:rPr lang="en-US" sz="1800" dirty="0"/>
              <a:t>college data is drawn from LaunchBoard based on </a:t>
            </a:r>
            <a:r>
              <a:rPr lang="en-US" sz="1800" dirty="0" err="1"/>
              <a:t>topcode</a:t>
            </a:r>
            <a:r>
              <a:rPr lang="en-US" sz="1800" dirty="0"/>
              <a:t>, credit status, and in the case of Career and Technical Education, SAM code</a:t>
            </a:r>
            <a:r>
              <a:rPr lang="en-US" sz="1800" dirty="0" smtClean="0"/>
              <a:t>.</a:t>
            </a:r>
          </a:p>
          <a:p>
            <a:pPr marL="701675" lvl="1" indent="-585788" algn="l">
              <a:buFont typeface="Arial" charset="0"/>
              <a:buChar char="•"/>
            </a:pPr>
            <a:r>
              <a:rPr lang="en-US" dirty="0" smtClean="0"/>
              <a:t>Target populations are based on demographic and additional ACS data related to low levels of literacy and adults with disabilities</a:t>
            </a:r>
          </a:p>
        </p:txBody>
      </p:sp>
      <p:sp>
        <p:nvSpPr>
          <p:cNvPr id="3" name="Content Placeholder 2"/>
          <p:cNvSpPr>
            <a:spLocks noGrp="1"/>
          </p:cNvSpPr>
          <p:nvPr>
            <p:ph sz="quarter" idx="11"/>
          </p:nvPr>
        </p:nvSpPr>
        <p:spPr>
          <a:xfrm>
            <a:off x="327913" y="1890489"/>
            <a:ext cx="11996738" cy="734178"/>
          </a:xfrm>
        </p:spPr>
        <p:txBody>
          <a:bodyPr/>
          <a:lstStyle/>
          <a:p>
            <a:r>
              <a:rPr lang="en-US" b="1" dirty="0"/>
              <a:t>Annual Plan Fact Sheets</a:t>
            </a:r>
          </a:p>
          <a:p>
            <a:endParaRPr lang="en-US" dirty="0"/>
          </a:p>
        </p:txBody>
      </p:sp>
    </p:spTree>
    <p:extLst>
      <p:ext uri="{BB962C8B-B14F-4D97-AF65-F5344CB8AC3E}">
        <p14:creationId xmlns:p14="http://schemas.microsoft.com/office/powerpoint/2010/main" val="58405620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5381" y="1878966"/>
            <a:ext cx="11996737" cy="1119685"/>
          </a:xfrm>
        </p:spPr>
        <p:txBody>
          <a:bodyPr/>
          <a:lstStyle/>
          <a:p>
            <a:r>
              <a:rPr lang="en-US" b="1" dirty="0" smtClean="0"/>
              <a:t>Annual Plan Fact Sheets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3" name="Picture 2"/>
          <p:cNvPicPr>
            <a:picLocks noChangeAspect="1"/>
          </p:cNvPicPr>
          <p:nvPr/>
        </p:nvPicPr>
        <p:blipFill>
          <a:blip r:embed="rId2"/>
          <a:stretch>
            <a:fillRect/>
          </a:stretch>
        </p:blipFill>
        <p:spPr>
          <a:xfrm>
            <a:off x="755204" y="2856956"/>
            <a:ext cx="11596914" cy="6523264"/>
          </a:xfrm>
          <a:prstGeom prst="rect">
            <a:avLst/>
          </a:prstGeom>
        </p:spPr>
      </p:pic>
    </p:spTree>
    <p:extLst>
      <p:ext uri="{BB962C8B-B14F-4D97-AF65-F5344CB8AC3E}">
        <p14:creationId xmlns:p14="http://schemas.microsoft.com/office/powerpoint/2010/main" val="15938635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5381" y="1878966"/>
            <a:ext cx="11996737" cy="1119685"/>
          </a:xfrm>
        </p:spPr>
        <p:txBody>
          <a:bodyPr/>
          <a:lstStyle/>
          <a:p>
            <a:r>
              <a:rPr lang="en-US" b="1" dirty="0" smtClean="0"/>
              <a:t>Annual Plan Fact Sheets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5" name="Picture 4"/>
          <p:cNvPicPr>
            <a:picLocks noChangeAspect="1"/>
          </p:cNvPicPr>
          <p:nvPr/>
        </p:nvPicPr>
        <p:blipFill>
          <a:blip r:embed="rId2"/>
          <a:stretch>
            <a:fillRect/>
          </a:stretch>
        </p:blipFill>
        <p:spPr>
          <a:xfrm>
            <a:off x="753673" y="2692400"/>
            <a:ext cx="11975737" cy="6736352"/>
          </a:xfrm>
          <a:prstGeom prst="rect">
            <a:avLst/>
          </a:prstGeom>
        </p:spPr>
      </p:pic>
    </p:spTree>
    <p:extLst>
      <p:ext uri="{BB962C8B-B14F-4D97-AF65-F5344CB8AC3E}">
        <p14:creationId xmlns:p14="http://schemas.microsoft.com/office/powerpoint/2010/main" val="16577499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New Fiscal System</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pPr>
            <a:r>
              <a:rPr lang="en-US" b="1" dirty="0" smtClean="0"/>
              <a:t>AEBG Fiscal Accountability</a:t>
            </a:r>
            <a:endParaRPr lang="en-US" b="1" i="1" dirty="0" smtClean="0"/>
          </a:p>
          <a:p>
            <a:r>
              <a:rPr lang="en-US" sz="4200" dirty="0" smtClean="0"/>
              <a:t>Coming on line fall of 2017</a:t>
            </a:r>
          </a:p>
          <a:p>
            <a:r>
              <a:rPr lang="en-US" sz="4200" dirty="0" smtClean="0"/>
              <a:t>Will cover 16-17 &amp; 17-18 program years</a:t>
            </a:r>
          </a:p>
          <a:p>
            <a:r>
              <a:rPr lang="en-US" sz="4200" dirty="0" smtClean="0"/>
              <a:t>15-16 and data &amp; accountability funds will be closed out on existing fiscal system</a:t>
            </a:r>
          </a:p>
          <a:p>
            <a:pPr>
              <a:defRPr/>
            </a:pPr>
            <a:r>
              <a:rPr lang="en-US" sz="4200" dirty="0" smtClean="0">
                <a:solidFill>
                  <a:sysClr val="windowText" lastClr="000000"/>
                </a:solidFill>
              </a:rPr>
              <a:t>New system is member based – budget, expenses &amp; activities</a:t>
            </a:r>
            <a:endParaRPr lang="en-US" sz="4200" dirty="0">
              <a:solidFill>
                <a:sysClr val="windowText" lastClr="000000"/>
              </a:solidFill>
            </a:endParaRPr>
          </a:p>
          <a:p>
            <a:pPr>
              <a:defRPr/>
            </a:pPr>
            <a:r>
              <a:rPr lang="en-US" sz="4200" dirty="0" smtClean="0">
                <a:solidFill>
                  <a:sysClr val="windowText" lastClr="000000"/>
                </a:solidFill>
              </a:rPr>
              <a:t>Can be rolled up to the regional consortium level</a:t>
            </a:r>
            <a:endParaRPr lang="en-US" sz="4200" dirty="0">
              <a:solidFill>
                <a:sysClr val="windowText" lastClr="000000"/>
              </a:solidFill>
            </a:endParaRPr>
          </a:p>
          <a:p>
            <a:pPr lvl="0">
              <a:buNone/>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47783118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lvl="0">
              <a:buNone/>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pic>
        <p:nvPicPr>
          <p:cNvPr id="1026" name="B9ABD028-8EC9-4147-84D3-B28ECD707A9F" descr="8A1E1DCE-F827-4858-AE55-671A17A5EBF3@o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46" y="352697"/>
            <a:ext cx="12191064" cy="898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10451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New Fiscal System (cont.)</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0" indent="0">
              <a:buNone/>
            </a:pPr>
            <a:r>
              <a:rPr lang="en-US" b="1" dirty="0" smtClean="0"/>
              <a:t>AEBG Fiscal System Benefits</a:t>
            </a:r>
            <a:endParaRPr lang="en-US" b="1" i="1" dirty="0" smtClean="0"/>
          </a:p>
          <a:p>
            <a:r>
              <a:rPr lang="en-US" sz="4200" dirty="0" smtClean="0"/>
              <a:t>Accountable to the member level</a:t>
            </a:r>
          </a:p>
          <a:p>
            <a:r>
              <a:rPr lang="en-US" sz="4200" dirty="0" smtClean="0"/>
              <a:t>List member specific object codes</a:t>
            </a:r>
          </a:p>
          <a:p>
            <a:r>
              <a:rPr lang="en-US" sz="4200" dirty="0" smtClean="0"/>
              <a:t>Ability to list all member activities</a:t>
            </a:r>
          </a:p>
          <a:p>
            <a:pPr>
              <a:defRPr/>
            </a:pPr>
            <a:r>
              <a:rPr lang="en-US" sz="4200" dirty="0" smtClean="0">
                <a:solidFill>
                  <a:sysClr val="windowText" lastClr="000000"/>
                </a:solidFill>
              </a:rPr>
              <a:t>Can be bring in student performance data</a:t>
            </a:r>
            <a:endParaRPr lang="en-US" sz="4200" dirty="0">
              <a:solidFill>
                <a:sysClr val="windowText" lastClr="000000"/>
              </a:solidFill>
            </a:endParaRPr>
          </a:p>
          <a:p>
            <a:pPr>
              <a:defRPr/>
            </a:pPr>
            <a:r>
              <a:rPr lang="en-US" sz="4200" dirty="0" smtClean="0">
                <a:solidFill>
                  <a:sysClr val="windowText" lastClr="000000"/>
                </a:solidFill>
              </a:rPr>
              <a:t>Will provide member and consortia based analytics</a:t>
            </a:r>
          </a:p>
          <a:p>
            <a:pPr>
              <a:defRPr/>
            </a:pPr>
            <a:r>
              <a:rPr lang="en-US" sz="4200" dirty="0" smtClean="0">
                <a:solidFill>
                  <a:sysClr val="windowText" lastClr="000000"/>
                </a:solidFill>
              </a:rPr>
              <a:t>Streamlined to allow standardization</a:t>
            </a:r>
            <a:endParaRPr lang="en-US" sz="4200" dirty="0">
              <a:solidFill>
                <a:sysClr val="windowText" lastClr="000000"/>
              </a:solidFill>
            </a:endParaRPr>
          </a:p>
          <a:p>
            <a:pPr lvl="0">
              <a:buNone/>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5776618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AEBG Calendar July 2017</a:t>
            </a:r>
            <a:endParaRPr lang="en-US" dirty="0"/>
          </a:p>
        </p:txBody>
      </p:sp>
      <p:sp>
        <p:nvSpPr>
          <p:cNvPr id="5" name="Content Placeholder 4"/>
          <p:cNvSpPr>
            <a:spLocks noGrp="1"/>
          </p:cNvSpPr>
          <p:nvPr>
            <p:ph sz="quarter" idx="11"/>
          </p:nvPr>
        </p:nvSpPr>
        <p:spPr>
          <a:xfrm>
            <a:off x="365125" y="3135086"/>
            <a:ext cx="11996738" cy="5680302"/>
          </a:xfrm>
        </p:spPr>
        <p:txBody>
          <a:bodyPr/>
          <a:lstStyle/>
          <a:p>
            <a:pPr algn="l"/>
            <a:r>
              <a:rPr lang="en-US" b="1" dirty="0" smtClean="0"/>
              <a:t>July – 1</a:t>
            </a:r>
            <a:r>
              <a:rPr lang="en-US" b="1" baseline="30000" dirty="0" smtClean="0"/>
              <a:t>st</a:t>
            </a:r>
            <a:r>
              <a:rPr lang="en-US" b="1" dirty="0" smtClean="0"/>
              <a:t> Week</a:t>
            </a:r>
          </a:p>
          <a:p>
            <a:pPr marL="457200" indent="-457200" algn="l">
              <a:buFont typeface="Arial" panose="020B0604020202020204" pitchFamily="34" charset="0"/>
              <a:buChar char="•"/>
            </a:pPr>
            <a:r>
              <a:rPr lang="en-US" dirty="0" smtClean="0"/>
              <a:t>State Budget Enacted</a:t>
            </a:r>
          </a:p>
          <a:p>
            <a:pPr algn="l"/>
            <a:endParaRPr lang="en-US" dirty="0" smtClean="0"/>
          </a:p>
          <a:p>
            <a:pPr algn="l"/>
            <a:r>
              <a:rPr lang="en-US" b="1" dirty="0" smtClean="0"/>
              <a:t>July – 2</a:t>
            </a:r>
            <a:r>
              <a:rPr lang="en-US" b="1" baseline="30000" dirty="0" smtClean="0"/>
              <a:t>nd</a:t>
            </a:r>
            <a:r>
              <a:rPr lang="en-US" b="1" dirty="0" smtClean="0"/>
              <a:t> Week</a:t>
            </a:r>
          </a:p>
          <a:p>
            <a:pPr marL="457200" indent="-457200" algn="l">
              <a:buFont typeface="Arial" panose="020B0604020202020204" pitchFamily="34" charset="0"/>
              <a:buChar char="•"/>
            </a:pPr>
            <a:r>
              <a:rPr lang="en-US" dirty="0" smtClean="0"/>
              <a:t>Final AEBG Allocations Released</a:t>
            </a:r>
          </a:p>
          <a:p>
            <a:pPr algn="l"/>
            <a:endParaRPr lang="en-US" dirty="0" smtClean="0"/>
          </a:p>
          <a:p>
            <a:pPr algn="l"/>
            <a:r>
              <a:rPr lang="en-US" b="1" dirty="0"/>
              <a:t>July – 3rd Week</a:t>
            </a:r>
          </a:p>
          <a:p>
            <a:pPr marL="457200" indent="-457200" algn="l">
              <a:buFont typeface="Arial" panose="020B0604020202020204" pitchFamily="34" charset="0"/>
              <a:buChar char="•"/>
            </a:pPr>
            <a:r>
              <a:rPr lang="en-US" dirty="0" smtClean="0"/>
              <a:t>Final AEBG </a:t>
            </a:r>
            <a:r>
              <a:rPr lang="en-US" dirty="0"/>
              <a:t>Data And Accountability Team </a:t>
            </a:r>
            <a:r>
              <a:rPr lang="en-US" dirty="0" smtClean="0"/>
              <a:t>Meeting</a:t>
            </a:r>
          </a:p>
          <a:p>
            <a:pPr algn="l"/>
            <a:endParaRPr lang="en-US" dirty="0" smtClean="0"/>
          </a:p>
          <a:p>
            <a:pPr algn="l"/>
            <a:r>
              <a:rPr lang="en-US" b="1" dirty="0" smtClean="0"/>
              <a:t>July  - 4th Week</a:t>
            </a:r>
          </a:p>
          <a:p>
            <a:pPr marL="457200" indent="-457200" algn="l">
              <a:buFont typeface="Arial" panose="020B0604020202020204" pitchFamily="34" charset="0"/>
              <a:buChar char="•"/>
            </a:pPr>
            <a:r>
              <a:rPr lang="en-US" dirty="0" smtClean="0"/>
              <a:t>AEBG 15/16 and 16/17 expenditure reports due</a:t>
            </a:r>
          </a:p>
          <a:p>
            <a:pPr algn="l"/>
            <a:endParaRPr lang="en-US" dirty="0"/>
          </a:p>
          <a:p>
            <a:pPr algn="l"/>
            <a:endParaRPr lang="en-US" dirty="0"/>
          </a:p>
        </p:txBody>
      </p:sp>
    </p:spTree>
    <p:extLst>
      <p:ext uri="{BB962C8B-B14F-4D97-AF65-F5344CB8AC3E}">
        <p14:creationId xmlns:p14="http://schemas.microsoft.com/office/powerpoint/2010/main" val="354733153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AEBG Calendar August 2017</a:t>
            </a:r>
            <a:endParaRPr lang="en-US" dirty="0"/>
          </a:p>
        </p:txBody>
      </p:sp>
      <p:sp>
        <p:nvSpPr>
          <p:cNvPr id="5" name="Content Placeholder 4"/>
          <p:cNvSpPr>
            <a:spLocks noGrp="1"/>
          </p:cNvSpPr>
          <p:nvPr>
            <p:ph sz="quarter" idx="11"/>
          </p:nvPr>
        </p:nvSpPr>
        <p:spPr>
          <a:xfrm>
            <a:off x="365125" y="3135086"/>
            <a:ext cx="11996738" cy="5680302"/>
          </a:xfrm>
        </p:spPr>
        <p:txBody>
          <a:bodyPr/>
          <a:lstStyle/>
          <a:p>
            <a:pPr algn="l"/>
            <a:r>
              <a:rPr lang="en-US" b="1" dirty="0" smtClean="0"/>
              <a:t>August – 1</a:t>
            </a:r>
            <a:r>
              <a:rPr lang="en-US" b="1" baseline="30000" dirty="0" smtClean="0"/>
              <a:t>st</a:t>
            </a:r>
            <a:r>
              <a:rPr lang="en-US" b="1" dirty="0" smtClean="0"/>
              <a:t> Week</a:t>
            </a:r>
          </a:p>
          <a:p>
            <a:pPr marL="457200" indent="-457200" algn="l">
              <a:buFont typeface="Arial" panose="020B0604020202020204" pitchFamily="34" charset="0"/>
              <a:buChar char="•"/>
            </a:pPr>
            <a:r>
              <a:rPr lang="en-US" dirty="0" smtClean="0"/>
              <a:t>End of the Year Data due  - TOPSPro Enterprise </a:t>
            </a:r>
          </a:p>
          <a:p>
            <a:pPr marL="457200" indent="-457200" algn="l">
              <a:buFont typeface="Arial" panose="020B0604020202020204" pitchFamily="34" charset="0"/>
              <a:buChar char="•"/>
            </a:pPr>
            <a:r>
              <a:rPr lang="en-US" dirty="0" smtClean="0"/>
              <a:t>AEBG Data and Accountability Report due to the legislature</a:t>
            </a:r>
          </a:p>
          <a:p>
            <a:pPr algn="l"/>
            <a:endParaRPr lang="en-US" dirty="0" smtClean="0"/>
          </a:p>
          <a:p>
            <a:pPr algn="l"/>
            <a:r>
              <a:rPr lang="en-US" b="1" dirty="0" smtClean="0"/>
              <a:t>August – 2</a:t>
            </a:r>
            <a:r>
              <a:rPr lang="en-US" b="1" baseline="30000" dirty="0" smtClean="0"/>
              <a:t>nd</a:t>
            </a:r>
            <a:r>
              <a:rPr lang="en-US" b="1" dirty="0" smtClean="0"/>
              <a:t> Week</a:t>
            </a:r>
          </a:p>
          <a:p>
            <a:pPr marL="457200" indent="-457200" algn="l">
              <a:buFont typeface="Arial" panose="020B0604020202020204" pitchFamily="34" charset="0"/>
              <a:buChar char="•"/>
            </a:pPr>
            <a:r>
              <a:rPr lang="en-US" dirty="0" smtClean="0"/>
              <a:t>Annual Plan Template due – AEBG Portal</a:t>
            </a:r>
          </a:p>
          <a:p>
            <a:pPr algn="l"/>
            <a:endParaRPr lang="en-US" dirty="0" smtClean="0"/>
          </a:p>
          <a:p>
            <a:pPr algn="l"/>
            <a:r>
              <a:rPr lang="en-US" b="1" dirty="0" smtClean="0"/>
              <a:t>August </a:t>
            </a:r>
            <a:r>
              <a:rPr lang="en-US" b="1" dirty="0"/>
              <a:t>– 3rd Week</a:t>
            </a:r>
          </a:p>
          <a:p>
            <a:pPr marL="457200" indent="-457200" algn="l">
              <a:buFont typeface="Arial" panose="020B0604020202020204" pitchFamily="34" charset="0"/>
              <a:buChar char="•"/>
            </a:pPr>
            <a:r>
              <a:rPr lang="en-US" dirty="0" smtClean="0"/>
              <a:t>Release of 17/18 AEBG funds (12 installments)</a:t>
            </a:r>
          </a:p>
          <a:p>
            <a:pPr algn="l"/>
            <a:endParaRPr lang="en-US" dirty="0"/>
          </a:p>
        </p:txBody>
      </p:sp>
    </p:spTree>
    <p:extLst>
      <p:ext uri="{BB962C8B-B14F-4D97-AF65-F5344CB8AC3E}">
        <p14:creationId xmlns:p14="http://schemas.microsoft.com/office/powerpoint/2010/main" val="153402072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AEBG Calendar Fall 2017</a:t>
            </a:r>
            <a:endParaRPr lang="en-US" dirty="0"/>
          </a:p>
        </p:txBody>
      </p:sp>
      <p:sp>
        <p:nvSpPr>
          <p:cNvPr id="5" name="Content Placeholder 4"/>
          <p:cNvSpPr>
            <a:spLocks noGrp="1"/>
          </p:cNvSpPr>
          <p:nvPr>
            <p:ph sz="quarter" idx="11"/>
          </p:nvPr>
        </p:nvSpPr>
        <p:spPr>
          <a:xfrm>
            <a:off x="365125" y="2547257"/>
            <a:ext cx="11996738" cy="6570617"/>
          </a:xfrm>
        </p:spPr>
        <p:txBody>
          <a:bodyPr/>
          <a:lstStyle/>
          <a:p>
            <a:pPr algn="l"/>
            <a:r>
              <a:rPr lang="en-US" b="1" dirty="0" smtClean="0"/>
              <a:t>September</a:t>
            </a:r>
          </a:p>
          <a:p>
            <a:pPr marL="457200" indent="-457200" algn="l">
              <a:buFont typeface="Arial" panose="020B0604020202020204" pitchFamily="34" charset="0"/>
              <a:buChar char="•"/>
            </a:pPr>
            <a:r>
              <a:rPr lang="en-US" dirty="0" smtClean="0"/>
              <a:t>Release of 16/17 AEBG Data Tables (CASAS)</a:t>
            </a:r>
          </a:p>
          <a:p>
            <a:pPr marL="457200" indent="-457200" algn="l">
              <a:buFont typeface="Arial" panose="020B0604020202020204" pitchFamily="34" charset="0"/>
              <a:buChar char="•"/>
            </a:pPr>
            <a:r>
              <a:rPr lang="en-US" dirty="0" smtClean="0"/>
              <a:t>Release of 16/17 statewide outcome averages</a:t>
            </a:r>
          </a:p>
          <a:p>
            <a:pPr marL="457200" indent="-457200" algn="l">
              <a:buFont typeface="Arial" panose="020B0604020202020204" pitchFamily="34" charset="0"/>
              <a:buChar char="•"/>
            </a:pPr>
            <a:r>
              <a:rPr lang="en-US" dirty="0" smtClean="0"/>
              <a:t>Roll out training on system &amp; policy changes</a:t>
            </a:r>
          </a:p>
          <a:p>
            <a:pPr algn="l"/>
            <a:endParaRPr lang="en-US" dirty="0" smtClean="0"/>
          </a:p>
          <a:p>
            <a:pPr algn="l"/>
            <a:r>
              <a:rPr lang="en-US" b="1" dirty="0" smtClean="0"/>
              <a:t>October </a:t>
            </a:r>
          </a:p>
          <a:p>
            <a:pPr marL="457200" indent="-457200" algn="l">
              <a:buFont typeface="Arial" panose="020B0604020202020204" pitchFamily="34" charset="0"/>
              <a:buChar char="•"/>
            </a:pPr>
            <a:r>
              <a:rPr lang="en-US" dirty="0" smtClean="0"/>
              <a:t>AEBG Director/Chair technical training (Sacramento)</a:t>
            </a:r>
          </a:p>
          <a:p>
            <a:pPr marL="457200" indent="-457200" algn="l">
              <a:buFont typeface="Arial" panose="020B0604020202020204" pitchFamily="34" charset="0"/>
              <a:buChar char="•"/>
            </a:pPr>
            <a:r>
              <a:rPr lang="en-US" dirty="0" smtClean="0"/>
              <a:t>New Fiscal System Release (16/17 &amp; 17/18 program years)</a:t>
            </a:r>
          </a:p>
          <a:p>
            <a:pPr marL="457200" indent="-457200" algn="l">
              <a:buFont typeface="Arial" panose="020B0604020202020204" pitchFamily="34" charset="0"/>
              <a:buChar char="•"/>
            </a:pPr>
            <a:r>
              <a:rPr lang="en-US" dirty="0" smtClean="0"/>
              <a:t>1</a:t>
            </a:r>
            <a:r>
              <a:rPr lang="en-US" baseline="30000" dirty="0" smtClean="0"/>
              <a:t>st</a:t>
            </a:r>
            <a:r>
              <a:rPr lang="en-US" dirty="0" smtClean="0"/>
              <a:t> Quarter Student Data due into TOPSPro Enterprise</a:t>
            </a:r>
          </a:p>
          <a:p>
            <a:pPr algn="l"/>
            <a:endParaRPr lang="en-US" dirty="0" smtClean="0"/>
          </a:p>
          <a:p>
            <a:pPr algn="l"/>
            <a:r>
              <a:rPr lang="en-US" b="1" dirty="0" smtClean="0"/>
              <a:t>November </a:t>
            </a:r>
            <a:endParaRPr lang="en-US" b="1" dirty="0"/>
          </a:p>
          <a:p>
            <a:pPr marL="457200" indent="-457200" algn="l">
              <a:buFont typeface="Arial" panose="020B0604020202020204" pitchFamily="34" charset="0"/>
              <a:buChar char="•"/>
            </a:pPr>
            <a:r>
              <a:rPr lang="en-US" dirty="0" smtClean="0"/>
              <a:t>Performance Templates Due (17/18 Projections)</a:t>
            </a:r>
          </a:p>
          <a:p>
            <a:pPr marL="457200" indent="-457200" algn="l">
              <a:buFont typeface="Arial" panose="020B0604020202020204" pitchFamily="34" charset="0"/>
              <a:buChar char="•"/>
            </a:pPr>
            <a:r>
              <a:rPr lang="en-US" dirty="0" smtClean="0"/>
              <a:t>AEBG Preliminary Data Report due to the legislature</a:t>
            </a:r>
          </a:p>
          <a:p>
            <a:pPr algn="l"/>
            <a:endParaRPr lang="en-US" dirty="0"/>
          </a:p>
        </p:txBody>
      </p:sp>
    </p:spTree>
    <p:extLst>
      <p:ext uri="{BB962C8B-B14F-4D97-AF65-F5344CB8AC3E}">
        <p14:creationId xmlns:p14="http://schemas.microsoft.com/office/powerpoint/2010/main" val="79483432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4369" y="950494"/>
            <a:ext cx="7411452" cy="1065701"/>
          </a:xfrm>
        </p:spPr>
        <p:txBody>
          <a:bodyPr/>
          <a:lstStyle/>
          <a:p>
            <a:r>
              <a:rPr lang="en-US" sz="6600" dirty="0">
                <a:solidFill>
                  <a:schemeClr val="accent5"/>
                </a:solidFill>
              </a:rPr>
              <a:t>Questions????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04862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Annual Plan Basics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lnSpcReduction="10000"/>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a:defRPr/>
            </a:pPr>
            <a:r>
              <a:rPr lang="en-US" sz="3600" dirty="0">
                <a:solidFill>
                  <a:sysClr val="windowText" lastClr="000000"/>
                </a:solidFill>
              </a:rPr>
              <a:t>Template </a:t>
            </a:r>
            <a:r>
              <a:rPr lang="en-US" sz="3600" dirty="0" smtClean="0">
                <a:solidFill>
                  <a:sysClr val="windowText" lastClr="000000"/>
                </a:solidFill>
              </a:rPr>
              <a:t>was released last month. </a:t>
            </a:r>
          </a:p>
          <a:p>
            <a:pPr>
              <a:defRPr/>
            </a:pPr>
            <a:r>
              <a:rPr lang="en-US" sz="3600" dirty="0" smtClean="0">
                <a:solidFill>
                  <a:sysClr val="windowText" lastClr="000000"/>
                </a:solidFill>
              </a:rPr>
              <a:t>There have been three revisions. </a:t>
            </a:r>
            <a:r>
              <a:rPr lang="en-US" sz="3600" dirty="0">
                <a:solidFill>
                  <a:sysClr val="windowText" lastClr="000000"/>
                </a:solidFill>
              </a:rPr>
              <a:t> </a:t>
            </a:r>
            <a:r>
              <a:rPr lang="en-US" sz="3600" dirty="0" smtClean="0">
                <a:solidFill>
                  <a:sysClr val="windowText" lastClr="000000"/>
                </a:solidFill>
              </a:rPr>
              <a:t>(last one on 6/12/17)</a:t>
            </a:r>
            <a:endParaRPr lang="en-US" sz="3600" dirty="0">
              <a:solidFill>
                <a:sysClr val="windowText" lastClr="000000"/>
              </a:solidFill>
            </a:endParaRPr>
          </a:p>
          <a:p>
            <a:pPr>
              <a:defRPr/>
            </a:pPr>
            <a:r>
              <a:rPr lang="en-US" sz="3600" dirty="0">
                <a:solidFill>
                  <a:sysClr val="windowText" lastClr="000000"/>
                </a:solidFill>
              </a:rPr>
              <a:t>Annual Plan is due August 15, 2017.</a:t>
            </a:r>
          </a:p>
          <a:p>
            <a:pPr>
              <a:defRPr/>
            </a:pPr>
            <a:r>
              <a:rPr lang="en-US" sz="3600" dirty="0">
                <a:solidFill>
                  <a:sysClr val="windowText" lastClr="000000"/>
                </a:solidFill>
              </a:rPr>
              <a:t>Submitted via the AEBG Portal.</a:t>
            </a:r>
          </a:p>
          <a:p>
            <a:pPr>
              <a:defRPr/>
            </a:pPr>
            <a:r>
              <a:rPr lang="en-US" sz="3600" dirty="0">
                <a:solidFill>
                  <a:sysClr val="windowText" lastClr="000000"/>
                </a:solidFill>
              </a:rPr>
              <a:t>Consortium </a:t>
            </a:r>
            <a:r>
              <a:rPr lang="en-US" sz="3600" dirty="0" smtClean="0">
                <a:solidFill>
                  <a:sysClr val="windowText" lastClr="000000"/>
                </a:solidFill>
              </a:rPr>
              <a:t>lead </a:t>
            </a:r>
            <a:r>
              <a:rPr lang="en-US" sz="3600" dirty="0">
                <a:solidFill>
                  <a:sysClr val="windowText" lastClr="000000"/>
                </a:solidFill>
              </a:rPr>
              <a:t>submits it – but must certify that all members participated in the process.</a:t>
            </a:r>
          </a:p>
          <a:p>
            <a:pPr>
              <a:defRPr/>
            </a:pPr>
            <a:r>
              <a:rPr lang="en-US" sz="3600" dirty="0">
                <a:solidFill>
                  <a:sysClr val="windowText" lastClr="000000"/>
                </a:solidFill>
              </a:rPr>
              <a:t>Narrative to questions will be at the consortia level (big picture).</a:t>
            </a:r>
          </a:p>
          <a:p>
            <a:pPr>
              <a:defRPr/>
            </a:pPr>
            <a:r>
              <a:rPr lang="en-US" sz="3600" dirty="0">
                <a:solidFill>
                  <a:sysClr val="windowText" lastClr="000000"/>
                </a:solidFill>
              </a:rPr>
              <a:t>No need for objectives &amp; activities now. That will be due by each member in the fall via the new fiscal system.</a:t>
            </a: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76824367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l"/>
            <a:r>
              <a:rPr lang="en-US" sz="4400" u="sng" dirty="0">
                <a:solidFill>
                  <a:schemeClr val="accent5"/>
                </a:solidFill>
              </a:rPr>
              <a:t>AEBG Web Site</a:t>
            </a:r>
          </a:p>
        </p:txBody>
      </p:sp>
      <p:pic>
        <p:nvPicPr>
          <p:cNvPr id="4" name="Picture 3"/>
          <p:cNvPicPr>
            <a:picLocks noChangeAspect="1"/>
          </p:cNvPicPr>
          <p:nvPr/>
        </p:nvPicPr>
        <p:blipFill>
          <a:blip r:embed="rId2" cstate="print"/>
          <a:stretch>
            <a:fillRect/>
          </a:stretch>
        </p:blipFill>
        <p:spPr>
          <a:xfrm>
            <a:off x="621006" y="2713419"/>
            <a:ext cx="11903784" cy="3266390"/>
          </a:xfrm>
          <a:prstGeom prst="rect">
            <a:avLst/>
          </a:prstGeom>
        </p:spPr>
      </p:pic>
      <p:sp>
        <p:nvSpPr>
          <p:cNvPr id="5" name="Rectangle 4"/>
          <p:cNvSpPr/>
          <p:nvPr/>
        </p:nvSpPr>
        <p:spPr>
          <a:xfrm>
            <a:off x="2964378" y="6699973"/>
            <a:ext cx="7217039" cy="1446550"/>
          </a:xfrm>
          <a:prstGeom prst="rect">
            <a:avLst/>
          </a:prstGeom>
        </p:spPr>
        <p:txBody>
          <a:bodyPr wrap="none">
            <a:spAutoFit/>
          </a:bodyPr>
          <a:lstStyle/>
          <a:p>
            <a:r>
              <a:rPr lang="en-US" sz="4400" dirty="0">
                <a:solidFill>
                  <a:schemeClr val="accent5"/>
                </a:solidFill>
                <a:hlinkClick r:id="rId3"/>
              </a:rPr>
              <a:t>http://aebg.cccco.edu/Home</a:t>
            </a:r>
            <a:endParaRPr lang="en-US" sz="4400" dirty="0">
              <a:solidFill>
                <a:schemeClr val="accent5"/>
              </a:solidFill>
            </a:endParaRPr>
          </a:p>
          <a:p>
            <a:endParaRPr lang="en-US" sz="4400" dirty="0">
              <a:solidFill>
                <a:schemeClr val="accent5"/>
              </a:solidFill>
            </a:endParaRPr>
          </a:p>
        </p:txBody>
      </p:sp>
    </p:spTree>
    <p:extLst>
      <p:ext uri="{BB962C8B-B14F-4D97-AF65-F5344CB8AC3E}">
        <p14:creationId xmlns:p14="http://schemas.microsoft.com/office/powerpoint/2010/main" val="421052572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Annual Plan Framework</a:t>
            </a:r>
            <a:endParaRPr lang="en-US" b="1" dirty="0"/>
          </a:p>
        </p:txBody>
      </p:sp>
      <p:sp>
        <p:nvSpPr>
          <p:cNvPr id="4" name="Content Placeholder 2"/>
          <p:cNvSpPr txBox="1">
            <a:spLocks/>
          </p:cNvSpPr>
          <p:nvPr/>
        </p:nvSpPr>
        <p:spPr>
          <a:xfrm>
            <a:off x="663302" y="3084286"/>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487363" indent="-487363" defTabSz="1300163"/>
            <a:r>
              <a:rPr lang="en-US" altLang="en-US" sz="3600" dirty="0"/>
              <a:t>AB104 Legislation (the law)</a:t>
            </a:r>
          </a:p>
          <a:p>
            <a:pPr marL="487363" indent="-487363" defTabSz="1300163"/>
            <a:endParaRPr lang="en-US" altLang="en-US" sz="3600" dirty="0"/>
          </a:p>
          <a:p>
            <a:pPr marL="487363" indent="-487363" defTabSz="1300163"/>
            <a:r>
              <a:rPr lang="en-US" altLang="en-US" sz="3600" dirty="0"/>
              <a:t>3 Year Plan (the long term vision)</a:t>
            </a:r>
          </a:p>
          <a:p>
            <a:pPr marL="487363" indent="-487363" defTabSz="1300163"/>
            <a:endParaRPr lang="en-US" altLang="en-US" sz="3600" dirty="0"/>
          </a:p>
          <a:p>
            <a:pPr marL="487363" indent="-487363" defTabSz="1300163"/>
            <a:r>
              <a:rPr lang="en-US" altLang="en-US" sz="3600" dirty="0"/>
              <a:t>Annual Plan (strategies for the coming year)</a:t>
            </a:r>
          </a:p>
          <a:p>
            <a:pPr marL="487363" indent="-487363" defTabSz="1300163"/>
            <a:endParaRPr lang="en-US" altLang="en-US" sz="3600" dirty="0"/>
          </a:p>
          <a:p>
            <a:pPr marL="487363" indent="-487363" defTabSz="1300163"/>
            <a:r>
              <a:rPr lang="en-US" altLang="en-US" sz="3600" dirty="0"/>
              <a:t>Fiscal System </a:t>
            </a:r>
          </a:p>
          <a:p>
            <a:pPr marL="0" indent="0">
              <a:buNone/>
              <a:defRPr/>
            </a:pPr>
            <a:endParaRPr lang="en-US" sz="3600" dirty="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1940421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Annual Plan Access</a:t>
            </a:r>
            <a:endParaRPr lang="en-US" b="1" dirty="0"/>
          </a:p>
        </p:txBody>
      </p:sp>
      <p:sp>
        <p:nvSpPr>
          <p:cNvPr id="4" name="Content Placeholder 2"/>
          <p:cNvSpPr txBox="1">
            <a:spLocks/>
          </p:cNvSpPr>
          <p:nvPr/>
        </p:nvSpPr>
        <p:spPr>
          <a:xfrm>
            <a:off x="663302" y="2834640"/>
            <a:ext cx="12079171" cy="5852160"/>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marL="487363" indent="-487363" defTabSz="1300163"/>
            <a:r>
              <a:rPr lang="en-US" altLang="en-US" sz="3600" dirty="0" smtClean="0"/>
              <a:t>The Annual Plan Template (word document) is on the AEBG website along with the general assurances and the fact sheets.</a:t>
            </a:r>
            <a:endParaRPr lang="en-US" altLang="en-US" sz="3600" dirty="0"/>
          </a:p>
          <a:p>
            <a:pPr marL="487363" indent="-487363" defTabSz="1300163"/>
            <a:r>
              <a:rPr lang="en-US" altLang="en-US" sz="3600" dirty="0" smtClean="0"/>
              <a:t>Consortia leads must access the AEBG portal via the website to complete the annual plan.</a:t>
            </a:r>
            <a:endParaRPr lang="en-US" altLang="en-US" sz="3600" dirty="0"/>
          </a:p>
          <a:p>
            <a:pPr marL="487363" indent="-487363" defTabSz="1300163"/>
            <a:r>
              <a:rPr lang="en-US" altLang="en-US" sz="3600" dirty="0" smtClean="0"/>
              <a:t>You will need a password to access the AEBG portal.</a:t>
            </a:r>
            <a:endParaRPr lang="en-US" altLang="en-US" sz="3600" dirty="0"/>
          </a:p>
          <a:p>
            <a:pPr marL="487363" indent="-487363" defTabSz="1300163"/>
            <a:r>
              <a:rPr lang="en-US" altLang="en-US" sz="3600" dirty="0" smtClean="0"/>
              <a:t>AEBG portal passwords are limited to 2 per consortia.</a:t>
            </a:r>
          </a:p>
          <a:p>
            <a:pPr marL="487363" indent="-487363" defTabSz="1300163"/>
            <a:r>
              <a:rPr lang="en-US" altLang="en-US" sz="3600" dirty="0" smtClean="0"/>
              <a:t>The AEBG portal is NOT the financial online system.</a:t>
            </a:r>
            <a:endParaRPr lang="en-US" altLang="en-US" sz="3600" dirty="0"/>
          </a:p>
          <a:p>
            <a:pPr marL="0" indent="0">
              <a:buNone/>
              <a:defRPr/>
            </a:pPr>
            <a:endParaRPr lang="en-US" sz="3600" dirty="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1106072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65124" y="1977010"/>
            <a:ext cx="6533217" cy="5852732"/>
          </a:xfrm>
        </p:spPr>
        <p:txBody>
          <a:bodyPr/>
          <a:lstStyle/>
          <a:p>
            <a:pPr algn="l"/>
            <a:r>
              <a:rPr lang="en-US" b="1" u="sng" dirty="0" smtClean="0"/>
              <a:t>Login to the AEBG Web Portal</a:t>
            </a:r>
          </a:p>
          <a:p>
            <a:pPr algn="l"/>
            <a:endParaRPr lang="en-US" dirty="0" smtClean="0"/>
          </a:p>
          <a:p>
            <a:pPr marL="803234" lvl="1" indent="-457176"/>
            <a:r>
              <a:rPr lang="en-US" dirty="0" smtClean="0"/>
              <a:t>Click						from the AEBG Website, or, navigate directly to the AEBG Web Portal here: </a:t>
            </a:r>
            <a:r>
              <a:rPr lang="en-US" dirty="0" smtClean="0">
                <a:hlinkClick r:id="rId2"/>
              </a:rPr>
              <a:t>a</a:t>
            </a:r>
            <a:r>
              <a:rPr lang="en-US" dirty="0" smtClean="0">
                <a:solidFill>
                  <a:srgbClr val="000000"/>
                </a:solidFill>
                <a:sym typeface="Helvetica"/>
                <a:hlinkClick r:id="rId2"/>
              </a:rPr>
              <a:t>ebg.ccccco.edu/Portal</a:t>
            </a:r>
            <a:endParaRPr lang="en-US" dirty="0" smtClean="0">
              <a:solidFill>
                <a:srgbClr val="000000"/>
              </a:solidFill>
              <a:sym typeface="Helvetica"/>
            </a:endParaRPr>
          </a:p>
          <a:p>
            <a:pPr marL="803234" lvl="1" indent="-457176"/>
            <a:r>
              <a:rPr lang="en-US" dirty="0" smtClean="0">
                <a:solidFill>
                  <a:srgbClr val="000000"/>
                </a:solidFill>
                <a:sym typeface="Helvetica"/>
              </a:rPr>
              <a:t>Enter your login credentials and click </a:t>
            </a:r>
            <a:r>
              <a:rPr lang="en-US" b="1" dirty="0" smtClean="0">
                <a:solidFill>
                  <a:srgbClr val="000000"/>
                </a:solidFill>
                <a:sym typeface="Helvetica"/>
              </a:rPr>
              <a:t>Login</a:t>
            </a:r>
            <a:endParaRPr lang="en-US" dirty="0">
              <a:solidFill>
                <a:srgbClr val="000000"/>
              </a:solidFill>
              <a:sym typeface="Helvetica"/>
            </a:endParaRPr>
          </a:p>
          <a:p>
            <a:pPr marL="803234" lvl="1" indent="-457176"/>
            <a:endParaRPr lang="en-US" dirty="0">
              <a:solidFill>
                <a:srgbClr val="000000"/>
              </a:solidFill>
              <a:sym typeface="Helvetica"/>
            </a:endParaRP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1747" t="18463" r="61170" b="38646"/>
          <a:stretch/>
        </p:blipFill>
        <p:spPr>
          <a:xfrm>
            <a:off x="8108579" y="2814740"/>
            <a:ext cx="3724836" cy="4408988"/>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945" y="2937835"/>
            <a:ext cx="2768600" cy="596900"/>
          </a:xfrm>
          <a:prstGeom prst="rect">
            <a:avLst/>
          </a:prstGeom>
        </p:spPr>
      </p:pic>
      <p:sp>
        <p:nvSpPr>
          <p:cNvPr id="8" name="TextBox 7"/>
          <p:cNvSpPr txBox="1"/>
          <p:nvPr/>
        </p:nvSpPr>
        <p:spPr>
          <a:xfrm>
            <a:off x="1239184" y="7673017"/>
            <a:ext cx="10984192" cy="840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en-US" sz="2399" b="1" i="1" u="none" strike="noStrike" kern="0" cap="none" spc="0" normalizeH="0" baseline="0" noProof="0" dirty="0">
                <a:ln>
                  <a:noFill/>
                </a:ln>
                <a:solidFill>
                  <a:srgbClr val="000000"/>
                </a:solidFill>
                <a:effectLst/>
                <a:uLnTx/>
                <a:uFillTx/>
                <a:latin typeface="Helvetica"/>
                <a:cs typeface="Helvetica"/>
                <a:sym typeface="Helvetica"/>
              </a:rPr>
              <a:t>Please Note: </a:t>
            </a:r>
            <a:r>
              <a:rPr kumimoji="0" lang="en-US" sz="2399" b="0" i="1" u="none" strike="noStrike" kern="0" cap="none" spc="0" normalizeH="0" baseline="0" noProof="0" dirty="0">
                <a:ln>
                  <a:noFill/>
                </a:ln>
                <a:solidFill>
                  <a:srgbClr val="000000"/>
                </a:solidFill>
                <a:effectLst/>
                <a:uLnTx/>
                <a:uFillTx/>
                <a:latin typeface="Helvetica"/>
                <a:cs typeface="Helvetica"/>
                <a:sym typeface="Helvetica"/>
              </a:rPr>
              <a:t>Access to the AEBG Web Portal is limited to Consortium Primary Contacts or their designees. (Max: 2 Users)</a:t>
            </a:r>
          </a:p>
        </p:txBody>
      </p:sp>
      <p:pic>
        <p:nvPicPr>
          <p:cNvPr id="9" name="Picture 8"/>
          <p:cNvPicPr>
            <a:picLocks noChangeAspect="1"/>
          </p:cNvPicPr>
          <p:nvPr/>
        </p:nvPicPr>
        <p:blipFill>
          <a:blip r:embed="rId5"/>
          <a:stretch>
            <a:fillRect/>
          </a:stretch>
        </p:blipFill>
        <p:spPr>
          <a:xfrm>
            <a:off x="365127" y="7672888"/>
            <a:ext cx="874059" cy="874059"/>
          </a:xfrm>
          <a:prstGeom prst="rect">
            <a:avLst/>
          </a:prstGeom>
        </p:spPr>
      </p:pic>
    </p:spTree>
    <p:extLst>
      <p:ext uri="{BB962C8B-B14F-4D97-AF65-F5344CB8AC3E}">
        <p14:creationId xmlns:p14="http://schemas.microsoft.com/office/powerpoint/2010/main" val="224936687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65126" y="2877312"/>
            <a:ext cx="5620041" cy="5204298"/>
          </a:xfrm>
        </p:spPr>
        <p:txBody>
          <a:bodyPr/>
          <a:lstStyle/>
          <a:p>
            <a:pPr marL="803234" lvl="1" indent="-457176" algn="l"/>
            <a:r>
              <a:rPr lang="en-US" dirty="0" smtClean="0"/>
              <a:t>From the Welcome page, click </a:t>
            </a:r>
            <a:r>
              <a:rPr lang="en-US" b="1" dirty="0" smtClean="0"/>
              <a:t>Submit Your Reports</a:t>
            </a:r>
            <a:endParaRPr lang="en-US" dirty="0"/>
          </a:p>
          <a:p>
            <a:pPr marL="803234" lvl="1" indent="-457176" algn="l"/>
            <a:r>
              <a:rPr lang="en-US" dirty="0" smtClean="0"/>
              <a:t>On the page that follows, </a:t>
            </a:r>
            <a:r>
              <a:rPr lang="en-US" dirty="0" smtClean="0">
                <a:solidFill>
                  <a:srgbClr val="000000"/>
                </a:solidFill>
                <a:sym typeface="Helvetica"/>
              </a:rPr>
              <a:t>click the link for </a:t>
            </a:r>
            <a:r>
              <a:rPr lang="en-US" b="1" dirty="0" smtClean="0">
                <a:solidFill>
                  <a:srgbClr val="000000"/>
                </a:solidFill>
                <a:sym typeface="Helvetica"/>
              </a:rPr>
              <a:t>Consortium Annual Plan </a:t>
            </a:r>
            <a:endParaRPr lang="en-US" dirty="0" smtClean="0">
              <a:solidFill>
                <a:srgbClr val="000000"/>
              </a:solidFill>
              <a:sym typeface="Helvetica"/>
            </a:endParaRPr>
          </a:p>
          <a:p>
            <a:pPr marL="803234" lvl="1" indent="-457176"/>
            <a:endParaRPr lang="en-US" dirty="0">
              <a:solidFill>
                <a:srgbClr val="000000"/>
              </a:solidFill>
              <a:sym typeface="Helvetica"/>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0476" y="2295681"/>
            <a:ext cx="7416885" cy="6461760"/>
          </a:xfrm>
          <a:prstGeom prst="rect">
            <a:avLst/>
          </a:prstGeom>
        </p:spPr>
      </p:pic>
      <p:pic>
        <p:nvPicPr>
          <p:cNvPr id="10"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9101" t="37376" r="59724" b="42046"/>
          <a:stretch/>
        </p:blipFill>
        <p:spPr>
          <a:xfrm>
            <a:off x="5337240" y="5366023"/>
            <a:ext cx="6186843" cy="3509559"/>
          </a:xfrm>
          <a:prstGeom prst="rect">
            <a:avLst/>
          </a:prstGeom>
          <a:effectLst>
            <a:outerShdw blurRad="63500" sx="102000" sy="102000" algn="ctr" rotWithShape="0">
              <a:prstClr val="black">
                <a:alpha val="40000"/>
              </a:prstClr>
            </a:outerShdw>
          </a:effectLst>
        </p:spPr>
      </p:pic>
      <p:sp>
        <p:nvSpPr>
          <p:cNvPr id="19" name="Rectangle 18"/>
          <p:cNvSpPr/>
          <p:nvPr/>
        </p:nvSpPr>
        <p:spPr>
          <a:xfrm>
            <a:off x="6560962" y="3726232"/>
            <a:ext cx="1080654" cy="890500"/>
          </a:xfrm>
          <a:prstGeom prst="rect">
            <a:avLst/>
          </a:prstGeom>
          <a:noFill/>
          <a:ln w="25400" cap="flat">
            <a:solidFill>
              <a:srgbClr val="00FDFF"/>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5120" b="0" i="0" u="none" strike="noStrike" kern="0" cap="none" spc="0" normalizeH="0" baseline="0" noProof="0">
              <a:ln>
                <a:noFill/>
              </a:ln>
              <a:solidFill>
                <a:srgbClr val="000000"/>
              </a:solidFill>
              <a:effectLst/>
              <a:uLnTx/>
              <a:uFillTx/>
              <a:latin typeface="Helvetica"/>
              <a:cs typeface="Helvetica"/>
              <a:sym typeface="Helvetica"/>
            </a:endParaRPr>
          </a:p>
        </p:txBody>
      </p:sp>
      <p:pic>
        <p:nvPicPr>
          <p:cNvPr id="2" name="Picture 1"/>
          <p:cNvPicPr>
            <a:picLocks noChangeAspect="1"/>
          </p:cNvPicPr>
          <p:nvPr/>
        </p:nvPicPr>
        <p:blipFill rotWithShape="1">
          <a:blip r:embed="rId4"/>
          <a:srcRect l="3809" t="12648" r="3113" b="27073"/>
          <a:stretch/>
        </p:blipFill>
        <p:spPr>
          <a:xfrm>
            <a:off x="6405716" y="3394108"/>
            <a:ext cx="5904788" cy="2159530"/>
          </a:xfrm>
          <a:prstGeom prst="rect">
            <a:avLst/>
          </a:prstGeom>
        </p:spPr>
      </p:pic>
      <p:sp>
        <p:nvSpPr>
          <p:cNvPr id="20" name="TextBox 19"/>
          <p:cNvSpPr txBox="1"/>
          <p:nvPr/>
        </p:nvSpPr>
        <p:spPr>
          <a:xfrm>
            <a:off x="356755" y="1741753"/>
            <a:ext cx="9760721" cy="12839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2249" tIns="72249" rIns="72249" bIns="72249" numCol="1" spcCol="38100" rtlCol="0" anchor="ctr">
            <a:spAutoFit/>
          </a:bodyPr>
          <a:lstStyle/>
          <a:p>
            <a:pPr marL="0" marR="0" lvl="0" indent="0" algn="ctr" defTabSz="830849" rtl="0" eaLnBrk="1" fontAlgn="auto" latinLnBrk="1" hangingPunct="0">
              <a:lnSpc>
                <a:spcPct val="100000"/>
              </a:lnSpc>
              <a:spcBef>
                <a:spcPts val="0"/>
              </a:spcBef>
              <a:spcAft>
                <a:spcPts val="0"/>
              </a:spcAft>
              <a:buClrTx/>
              <a:buSzTx/>
              <a:buFontTx/>
              <a:buNone/>
              <a:tabLst/>
              <a:defRPr/>
            </a:pPr>
            <a:r>
              <a:rPr kumimoji="0" lang="en-US" sz="3413" b="1" i="0" u="sng" strike="noStrike" kern="0" cap="none" spc="0" normalizeH="0" baseline="0" noProof="0" dirty="0">
                <a:ln>
                  <a:noFill/>
                </a:ln>
                <a:solidFill>
                  <a:sysClr val="windowText" lastClr="000000"/>
                </a:solidFill>
                <a:effectLst/>
                <a:uLnTx/>
                <a:uFillTx/>
                <a:latin typeface="Helvetica"/>
                <a:cs typeface="Helvetica"/>
                <a:sym typeface="Helvetica"/>
              </a:rPr>
              <a:t>Navigate to the Annual Plan Submission Form</a:t>
            </a:r>
          </a:p>
          <a:p>
            <a:pPr marL="0" marR="0" lvl="0" indent="0" algn="ctr" defTabSz="830849" rtl="0" eaLnBrk="1" fontAlgn="auto" latinLnBrk="1" hangingPunct="0">
              <a:lnSpc>
                <a:spcPct val="100000"/>
              </a:lnSpc>
              <a:spcBef>
                <a:spcPts val="0"/>
              </a:spcBef>
              <a:spcAft>
                <a:spcPts val="0"/>
              </a:spcAft>
              <a:buClrTx/>
              <a:buSzTx/>
              <a:buFontTx/>
              <a:buNone/>
              <a:tabLst/>
              <a:defRPr/>
            </a:pPr>
            <a:endParaRPr kumimoji="0" lang="en-US" sz="3982" b="0" i="0" u="none" strike="noStrike" kern="0" cap="none" spc="0" normalizeH="0" baseline="0" noProof="0" dirty="0">
              <a:ln>
                <a:noFill/>
              </a:ln>
              <a:solidFill>
                <a:srgbClr val="000000"/>
              </a:solidFill>
              <a:effectLst/>
              <a:uLnTx/>
              <a:uFillTx/>
              <a:latin typeface="Helvetica"/>
              <a:cs typeface="Helvetica"/>
              <a:sym typeface="Helvetica"/>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060" y="6625748"/>
            <a:ext cx="5851023" cy="899805"/>
          </a:xfrm>
          <a:prstGeom prst="rect">
            <a:avLst/>
          </a:prstGeom>
        </p:spPr>
      </p:pic>
      <p:sp>
        <p:nvSpPr>
          <p:cNvPr id="17" name="Right Arrow 16"/>
          <p:cNvSpPr/>
          <p:nvPr/>
        </p:nvSpPr>
        <p:spPr>
          <a:xfrm rot="8538873">
            <a:off x="10341023" y="5477917"/>
            <a:ext cx="1672683" cy="1302174"/>
          </a:xfrm>
          <a:prstGeom prst="rightArrow">
            <a:avLst/>
          </a:prstGeom>
          <a:solidFill>
            <a:srgbClr val="00FDFF"/>
          </a:solidFill>
          <a:ln w="25400" cap="flat">
            <a:solidFill>
              <a:srgbClr val="00FDFF"/>
            </a:solidFill>
            <a:prstDash val="solid"/>
            <a:bevel/>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5120" b="0" i="0" u="none" strike="noStrike" kern="0" cap="none" spc="0" normalizeH="0" baseline="0" noProof="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51307618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t>Annual Plan Sections</a:t>
            </a:r>
            <a:endParaRPr lang="en-US" b="1" dirty="0"/>
          </a:p>
        </p:txBody>
      </p:sp>
      <p:sp>
        <p:nvSpPr>
          <p:cNvPr id="4" name="Content Placeholder 2"/>
          <p:cNvSpPr txBox="1">
            <a:spLocks/>
          </p:cNvSpPr>
          <p:nvPr/>
        </p:nvSpPr>
        <p:spPr>
          <a:xfrm>
            <a:off x="650239" y="2692400"/>
            <a:ext cx="12079171" cy="6220326"/>
          </a:xfrm>
          <a:prstGeom prst="rect">
            <a:avLst/>
          </a:prstGeom>
        </p:spPr>
        <p:txBody>
          <a:bodyPr vert="horz" lIns="91440" tIns="45720" rIns="91440" bIns="45720" rtlCol="0">
            <a:normAutofit/>
          </a:bodyPr>
          <a:lstStyle>
            <a:lvl1pPr marL="487672" indent="-487672" algn="l" defTabSz="1300460" rtl="0" eaLnBrk="1" latinLnBrk="0" hangingPunct="1">
              <a:spcBef>
                <a:spcPct val="20000"/>
              </a:spcBef>
              <a:buFont typeface="Arial" pitchFamily="34" charset="0"/>
              <a:buChar char="•"/>
              <a:defRPr sz="4551" kern="1200" baseline="0">
                <a:solidFill>
                  <a:schemeClr val="tx1"/>
                </a:solidFill>
                <a:latin typeface="Calibri" pitchFamily="34" charset="0"/>
                <a:ea typeface="+mn-ea"/>
                <a:cs typeface="+mn-cs"/>
              </a:defRPr>
            </a:lvl1pPr>
            <a:lvl2pPr marL="1056623" indent="-406394" algn="l" defTabSz="1300460" rtl="0" eaLnBrk="1" latinLnBrk="0" hangingPunct="1">
              <a:spcBef>
                <a:spcPct val="20000"/>
              </a:spcBef>
              <a:buFont typeface="Arial" pitchFamily="34" charset="0"/>
              <a:buChar char="–"/>
              <a:defRPr sz="3982" kern="1200" baseline="0">
                <a:solidFill>
                  <a:schemeClr val="tx1"/>
                </a:solidFill>
                <a:latin typeface="Calibri" pitchFamily="34" charset="0"/>
                <a:ea typeface="+mn-ea"/>
                <a:cs typeface="+mn-cs"/>
              </a:defRPr>
            </a:lvl2pPr>
            <a:lvl3pPr marL="1625575" indent="-325115" algn="l" defTabSz="1300460" rtl="0" eaLnBrk="1" latinLnBrk="0" hangingPunct="1">
              <a:spcBef>
                <a:spcPct val="20000"/>
              </a:spcBef>
              <a:buFont typeface="Arial" pitchFamily="34" charset="0"/>
              <a:buChar char="•"/>
              <a:defRPr sz="3413" kern="1200" baseline="0">
                <a:solidFill>
                  <a:schemeClr val="tx1"/>
                </a:solidFill>
                <a:latin typeface="Calibri" pitchFamily="34" charset="0"/>
                <a:ea typeface="+mn-ea"/>
                <a:cs typeface="+mn-cs"/>
              </a:defRPr>
            </a:lvl3pPr>
            <a:lvl4pPr marL="227580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4pPr>
            <a:lvl5pPr marL="2926034" indent="-325115" algn="l" defTabSz="1300460" rtl="0" eaLnBrk="1" latinLnBrk="0" hangingPunct="1">
              <a:spcBef>
                <a:spcPct val="20000"/>
              </a:spcBef>
              <a:buFont typeface="Arial" pitchFamily="34" charset="0"/>
              <a:buChar char="»"/>
              <a:defRPr sz="2844" kern="1200" baseline="0">
                <a:solidFill>
                  <a:schemeClr val="tx1"/>
                </a:solidFill>
                <a:latin typeface="Calibri" pitchFamily="34" charset="0"/>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a:lstStyle>
          <a:p>
            <a:pPr>
              <a:defRPr/>
            </a:pPr>
            <a:r>
              <a:rPr lang="en-US" sz="3600" dirty="0" smtClean="0">
                <a:solidFill>
                  <a:sysClr val="windowText" lastClr="000000"/>
                </a:solidFill>
              </a:rPr>
              <a:t>Executive Summary – plans &amp; goals </a:t>
            </a:r>
          </a:p>
          <a:p>
            <a:pPr>
              <a:defRPr/>
            </a:pPr>
            <a:r>
              <a:rPr lang="en-US" sz="3600" dirty="0" smtClean="0">
                <a:solidFill>
                  <a:sysClr val="windowText" lastClr="000000"/>
                </a:solidFill>
              </a:rPr>
              <a:t>Effectiveness / Meeting the Need</a:t>
            </a:r>
          </a:p>
          <a:p>
            <a:pPr>
              <a:defRPr/>
            </a:pPr>
            <a:r>
              <a:rPr lang="en-US" sz="3600" dirty="0" smtClean="0">
                <a:solidFill>
                  <a:sysClr val="windowText" lastClr="000000"/>
                </a:solidFill>
              </a:rPr>
              <a:t>Seamless Transitions</a:t>
            </a:r>
          </a:p>
          <a:p>
            <a:pPr>
              <a:defRPr/>
            </a:pPr>
            <a:r>
              <a:rPr lang="en-US" sz="3600" dirty="0" smtClean="0">
                <a:solidFill>
                  <a:sysClr val="windowText" lastClr="000000"/>
                </a:solidFill>
              </a:rPr>
              <a:t>Student Acceleration</a:t>
            </a:r>
          </a:p>
          <a:p>
            <a:pPr>
              <a:defRPr/>
            </a:pPr>
            <a:r>
              <a:rPr lang="en-US" sz="3600" dirty="0" smtClean="0">
                <a:solidFill>
                  <a:sysClr val="windowText" lastClr="000000"/>
                </a:solidFill>
              </a:rPr>
              <a:t>Professional Development</a:t>
            </a:r>
          </a:p>
          <a:p>
            <a:pPr>
              <a:defRPr/>
            </a:pPr>
            <a:r>
              <a:rPr lang="en-US" sz="3600" dirty="0" smtClean="0">
                <a:solidFill>
                  <a:sysClr val="windowText" lastClr="000000"/>
                </a:solidFill>
              </a:rPr>
              <a:t>Leveraging Resources</a:t>
            </a:r>
          </a:p>
          <a:p>
            <a:pPr>
              <a:defRPr/>
            </a:pPr>
            <a:r>
              <a:rPr lang="en-US" sz="3600" dirty="0">
                <a:solidFill>
                  <a:sysClr val="windowText" lastClr="000000"/>
                </a:solidFill>
              </a:rPr>
              <a:t>Fiscal – how are you spending AEBG </a:t>
            </a:r>
            <a:r>
              <a:rPr lang="en-US" sz="3600" dirty="0" smtClean="0">
                <a:solidFill>
                  <a:sysClr val="windowText" lastClr="000000"/>
                </a:solidFill>
              </a:rPr>
              <a:t>funds</a:t>
            </a:r>
          </a:p>
          <a:p>
            <a:pPr>
              <a:defRPr/>
            </a:pPr>
            <a:r>
              <a:rPr lang="en-US" sz="3600" dirty="0" smtClean="0">
                <a:solidFill>
                  <a:sysClr val="windowText" lastClr="000000"/>
                </a:solidFill>
              </a:rPr>
              <a:t>General Assurances</a:t>
            </a: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a:solidFill>
                <a:sysClr val="windowText" lastClr="000000"/>
              </a:solidFill>
            </a:endParaRPr>
          </a:p>
          <a:p>
            <a:pPr>
              <a:defRPr/>
            </a:pPr>
            <a:endParaRPr lang="en-US" sz="3600" dirty="0" smtClean="0">
              <a:solidFill>
                <a:sysClr val="windowText" lastClr="000000"/>
              </a:solidFill>
            </a:endParaRPr>
          </a:p>
          <a:p>
            <a:pPr>
              <a:defRPr/>
            </a:pPr>
            <a:endParaRPr lang="en-US" sz="3600" dirty="0" smtClean="0">
              <a:solidFill>
                <a:sysClr val="windowText" lastClr="000000"/>
              </a:solidFill>
            </a:endParaRPr>
          </a:p>
          <a:p>
            <a:pPr marL="0" inden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sz="4800" dirty="0">
              <a:solidFill>
                <a:sysClr val="windowText" lastClr="000000"/>
              </a:solidFill>
            </a:endParaRPr>
          </a:p>
          <a:p>
            <a:pPr lvl="0">
              <a:defRPr/>
            </a:pPr>
            <a:endParaRPr lang="en-US" sz="4800" dirty="0">
              <a:solidFill>
                <a:sysClr val="windowText" lastClr="000000"/>
              </a:solidFill>
            </a:endParaRPr>
          </a:p>
          <a:p>
            <a:pPr marL="0" lvl="0" indent="0">
              <a:buNone/>
              <a:defRPr/>
            </a:pPr>
            <a:endParaRPr lang="en-US" sz="4000" dirty="0">
              <a:solidFill>
                <a:sysClr val="windowText" lastClr="000000"/>
              </a:solidFill>
            </a:endParaRPr>
          </a:p>
          <a:p>
            <a:pPr marL="0" lvl="0" indent="0">
              <a:buNone/>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4000" dirty="0">
              <a:solidFill>
                <a:sysClr val="windowText" lastClr="000000"/>
              </a:solidFill>
            </a:endParaRPr>
          </a:p>
          <a:p>
            <a:pPr lvl="0">
              <a:defRPr/>
            </a:pPr>
            <a:endParaRPr lang="en-US" sz="3200" dirty="0">
              <a:solidFill>
                <a:sysClr val="windowText" lastClr="000000"/>
              </a:solidFill>
            </a:endParaRPr>
          </a:p>
          <a:p>
            <a:pPr marL="487672" marR="0" lvl="0" indent="-487672" algn="l" defTabSz="1300460" rtl="0" eaLnBrk="1" fontAlgn="auto" latinLnBrk="0" hangingPunct="1">
              <a:lnSpc>
                <a:spcPct val="100000"/>
              </a:lnSpc>
              <a:spcBef>
                <a:spcPct val="20000"/>
              </a:spcBef>
              <a:spcAft>
                <a:spcPts val="0"/>
              </a:spcAft>
              <a:buClrTx/>
              <a:buSzTx/>
              <a:buFont typeface="Arial" pitchFamily="34" charset="0"/>
              <a:buChar char="•"/>
              <a:tabLst/>
              <a:defRPr/>
            </a:pPr>
            <a:endParaRPr kumimoji="0" lang="en-US" sz="4551" b="0"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83025418"/>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D7EC5B69-16A0-412B-ABC8-A0499507A0AF}" vid="{6E4C4138-2140-4438-9A2C-123D12A425A0}"/>
    </a:ext>
  </a:extLst>
</a:theme>
</file>

<file path=ppt/theme/theme2.xml><?xml version="1.0" encoding="utf-8"?>
<a:theme xmlns:a="http://schemas.openxmlformats.org/drawingml/2006/main" name="1_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D7EC5B69-16A0-412B-ABC8-A0499507A0AF}" vid="{6E4C4138-2140-4438-9A2C-123D12A425A0}"/>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outerShdw blurRad="38100" dist="25400" dir="5400000" rotWithShape="0">
            <a:srgbClr val="000000">
              <a:alpha val="5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14E7CC524621418951E798A26C1086" ma:contentTypeVersion="9" ma:contentTypeDescription="Create a new document." ma:contentTypeScope="" ma:versionID="2288787c61babe554b90495c3789d7c5">
  <xsd:schema xmlns:xsd="http://www.w3.org/2001/XMLSchema" xmlns:xs="http://www.w3.org/2001/XMLSchema" xmlns:p="http://schemas.microsoft.com/office/2006/metadata/properties" xmlns:ns2="9682fde2-0d99-4585-8154-fdea48568b58" targetNamespace="http://schemas.microsoft.com/office/2006/metadata/properties" ma:root="true" ma:fieldsID="850a857e7bd06a26625db0263e2b387c" ns2:_="">
    <xsd:import namespace="9682fde2-0d99-4585-8154-fdea48568b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82fde2-0d99-4585-8154-fdea48568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1E5BE8-F7BC-4204-9A96-36E1EDF5B153}"/>
</file>

<file path=customXml/itemProps2.xml><?xml version="1.0" encoding="utf-8"?>
<ds:datastoreItem xmlns:ds="http://schemas.openxmlformats.org/officeDocument/2006/customXml" ds:itemID="{B0DFFA1B-2741-4626-B86A-8BEEC2F300CE}"/>
</file>

<file path=customXml/itemProps3.xml><?xml version="1.0" encoding="utf-8"?>
<ds:datastoreItem xmlns:ds="http://schemas.openxmlformats.org/officeDocument/2006/customXml" ds:itemID="{716E4B4C-02D6-4D5C-BCF5-0BB34077DD58}"/>
</file>

<file path=docProps/app.xml><?xml version="1.0" encoding="utf-8"?>
<Properties xmlns="http://schemas.openxmlformats.org/officeDocument/2006/extended-properties" xmlns:vt="http://schemas.openxmlformats.org/officeDocument/2006/docPropsVTypes">
  <Template>AEBG_PPT_Medium Light w layouts</Template>
  <TotalTime>3813</TotalTime>
  <Words>1171</Words>
  <Application>Microsoft Office PowerPoint</Application>
  <PresentationFormat>Custom</PresentationFormat>
  <Paragraphs>524</Paragraphs>
  <Slides>40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Arial</vt:lpstr>
      <vt:lpstr>Calibri</vt:lpstr>
      <vt:lpstr>Franklin Gothic Book</vt:lpstr>
      <vt:lpstr>Helvetica</vt:lpstr>
      <vt:lpstr>Helvetica Light</vt:lpstr>
      <vt:lpstr>Helvetica Neue</vt:lpstr>
      <vt:lpstr>Times New Roman</vt:lpstr>
      <vt:lpstr>Trebuchet MS</vt:lpstr>
      <vt:lpstr>Wingdings</vt:lpstr>
      <vt:lpstr>Default</vt:lpstr>
      <vt:lpstr>1_Default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McGriff</dc:creator>
  <cp:lastModifiedBy>Veronica Parker</cp:lastModifiedBy>
  <cp:revision>422</cp:revision>
  <dcterms:created xsi:type="dcterms:W3CDTF">2015-10-20T12:37:10Z</dcterms:created>
  <dcterms:modified xsi:type="dcterms:W3CDTF">2017-07-31T16:09:58Z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0x010100D914E7CC524621418951E798A26C1086</vt:lpwstr>
  </property>
</Properties>
</file>